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2"/>
  </p:notesMasterIdLst>
  <p:sldIdLst>
    <p:sldId id="256" r:id="rId2"/>
    <p:sldId id="306" r:id="rId3"/>
    <p:sldId id="261" r:id="rId4"/>
    <p:sldId id="262" r:id="rId5"/>
    <p:sldId id="263" r:id="rId6"/>
    <p:sldId id="257" r:id="rId7"/>
    <p:sldId id="307" r:id="rId8"/>
    <p:sldId id="258" r:id="rId9"/>
    <p:sldId id="260" r:id="rId10"/>
    <p:sldId id="264" r:id="rId11"/>
    <p:sldId id="308" r:id="rId12"/>
    <p:sldId id="265" r:id="rId13"/>
    <p:sldId id="266" r:id="rId14"/>
    <p:sldId id="309" r:id="rId15"/>
    <p:sldId id="267" r:id="rId16"/>
    <p:sldId id="310" r:id="rId17"/>
    <p:sldId id="268" r:id="rId18"/>
    <p:sldId id="311" r:id="rId19"/>
    <p:sldId id="269" r:id="rId20"/>
    <p:sldId id="270" r:id="rId21"/>
    <p:sldId id="271" r:id="rId22"/>
    <p:sldId id="273" r:id="rId23"/>
    <p:sldId id="274" r:id="rId24"/>
    <p:sldId id="275" r:id="rId25"/>
    <p:sldId id="276" r:id="rId26"/>
    <p:sldId id="277" r:id="rId27"/>
    <p:sldId id="278" r:id="rId28"/>
    <p:sldId id="279" r:id="rId29"/>
    <p:sldId id="280" r:id="rId30"/>
    <p:sldId id="272" r:id="rId31"/>
    <p:sldId id="281" r:id="rId32"/>
    <p:sldId id="282" r:id="rId33"/>
    <p:sldId id="283" r:id="rId34"/>
    <p:sldId id="284" r:id="rId35"/>
    <p:sldId id="285" r:id="rId36"/>
    <p:sldId id="286" r:id="rId37"/>
    <p:sldId id="287" r:id="rId38"/>
    <p:sldId id="288" r:id="rId39"/>
    <p:sldId id="312" r:id="rId40"/>
    <p:sldId id="289" r:id="rId41"/>
    <p:sldId id="290" r:id="rId42"/>
    <p:sldId id="291" r:id="rId43"/>
    <p:sldId id="292" r:id="rId44"/>
    <p:sldId id="293" r:id="rId45"/>
    <p:sldId id="294" r:id="rId46"/>
    <p:sldId id="295" r:id="rId47"/>
    <p:sldId id="296" r:id="rId48"/>
    <p:sldId id="297" r:id="rId49"/>
    <p:sldId id="298" r:id="rId50"/>
    <p:sldId id="299" r:id="rId51"/>
    <p:sldId id="302" r:id="rId52"/>
    <p:sldId id="313" r:id="rId53"/>
    <p:sldId id="314" r:id="rId54"/>
    <p:sldId id="315" r:id="rId55"/>
    <p:sldId id="316" r:id="rId56"/>
    <p:sldId id="317" r:id="rId57"/>
    <p:sldId id="318" r:id="rId58"/>
    <p:sldId id="319" r:id="rId59"/>
    <p:sldId id="320" r:id="rId60"/>
    <p:sldId id="321" r:id="rId61"/>
    <p:sldId id="322" r:id="rId62"/>
    <p:sldId id="323" r:id="rId63"/>
    <p:sldId id="324" r:id="rId64"/>
    <p:sldId id="325" r:id="rId65"/>
    <p:sldId id="300" r:id="rId66"/>
    <p:sldId id="301" r:id="rId67"/>
    <p:sldId id="305" r:id="rId68"/>
    <p:sldId id="303" r:id="rId69"/>
    <p:sldId id="304" r:id="rId70"/>
    <p:sldId id="326" r:id="rId7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66B69D3-3FB3-4685-A08E-7B7396D3A145}">
          <p14:sldIdLst>
            <p14:sldId id="256"/>
            <p14:sldId id="306"/>
            <p14:sldId id="261"/>
            <p14:sldId id="262"/>
            <p14:sldId id="263"/>
            <p14:sldId id="257"/>
            <p14:sldId id="307"/>
            <p14:sldId id="258"/>
            <p14:sldId id="260"/>
            <p14:sldId id="264"/>
            <p14:sldId id="308"/>
            <p14:sldId id="265"/>
            <p14:sldId id="266"/>
            <p14:sldId id="309"/>
            <p14:sldId id="267"/>
            <p14:sldId id="310"/>
            <p14:sldId id="268"/>
            <p14:sldId id="311"/>
            <p14:sldId id="269"/>
            <p14:sldId id="270"/>
            <p14:sldId id="271"/>
            <p14:sldId id="273"/>
            <p14:sldId id="274"/>
            <p14:sldId id="275"/>
            <p14:sldId id="276"/>
            <p14:sldId id="277"/>
            <p14:sldId id="278"/>
            <p14:sldId id="279"/>
            <p14:sldId id="280"/>
            <p14:sldId id="272"/>
            <p14:sldId id="281"/>
            <p14:sldId id="282"/>
            <p14:sldId id="283"/>
            <p14:sldId id="284"/>
            <p14:sldId id="285"/>
            <p14:sldId id="286"/>
            <p14:sldId id="287"/>
            <p14:sldId id="288"/>
            <p14:sldId id="312"/>
            <p14:sldId id="289"/>
            <p14:sldId id="290"/>
            <p14:sldId id="291"/>
            <p14:sldId id="292"/>
            <p14:sldId id="293"/>
            <p14:sldId id="294"/>
            <p14:sldId id="295"/>
            <p14:sldId id="296"/>
            <p14:sldId id="297"/>
            <p14:sldId id="298"/>
            <p14:sldId id="299"/>
            <p14:sldId id="302"/>
            <p14:sldId id="313"/>
            <p14:sldId id="314"/>
            <p14:sldId id="315"/>
            <p14:sldId id="316"/>
            <p14:sldId id="317"/>
            <p14:sldId id="318"/>
            <p14:sldId id="319"/>
            <p14:sldId id="320"/>
            <p14:sldId id="321"/>
            <p14:sldId id="322"/>
            <p14:sldId id="323"/>
            <p14:sldId id="324"/>
            <p14:sldId id="325"/>
            <p14:sldId id="300"/>
            <p14:sldId id="301"/>
            <p14:sldId id="305"/>
            <p14:sldId id="303"/>
            <p14:sldId id="304"/>
            <p14:sldId id="32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853" autoAdjust="0"/>
  </p:normalViewPr>
  <p:slideViewPr>
    <p:cSldViewPr snapToGrid="0">
      <p:cViewPr varScale="1">
        <p:scale>
          <a:sx n="106" d="100"/>
          <a:sy n="106" d="100"/>
        </p:scale>
        <p:origin x="88" y="532"/>
      </p:cViewPr>
      <p:guideLst/>
    </p:cSldViewPr>
  </p:slideViewPr>
  <p:notesTextViewPr>
    <p:cViewPr>
      <p:scale>
        <a:sx n="1" d="1"/>
        <a:sy n="1" d="1"/>
      </p:scale>
      <p:origin x="0" y="0"/>
    </p:cViewPr>
  </p:notesTextViewPr>
  <p:sorterViewPr>
    <p:cViewPr>
      <p:scale>
        <a:sx n="100" d="100"/>
        <a:sy n="100" d="100"/>
      </p:scale>
      <p:origin x="0" y="-12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06A490-A58F-49E7-8535-7ABB5BF984E9}" type="datetimeFigureOut">
              <a:rPr lang="en-US" smtClean="0"/>
              <a:t>2/16/2023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FB6865-8712-43CC-8B27-B43883AA255F}" type="slidenum">
              <a:rPr lang="en-US" smtClean="0"/>
              <a:t>‹#›</a:t>
            </a:fld>
            <a:endParaRPr lang="en-US"/>
          </a:p>
        </p:txBody>
      </p:sp>
    </p:spTree>
    <p:extLst>
      <p:ext uri="{BB962C8B-B14F-4D97-AF65-F5344CB8AC3E}">
        <p14:creationId xmlns:p14="http://schemas.microsoft.com/office/powerpoint/2010/main" val="3747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onlinelibrary-wiley-com.ezproxy.lib.purdue.edu/reader/content/1851361d798/10.1002/9781119283089/format/epub/OPS/c01.xhtml#c01-fig-0043" TargetMode="External"/><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onlinelibrary-wiley-com.ezproxy.lib.purdue.edu/reader/content/1851361d798/10.1002/9781119283089/format/epub/OPS/c01.xhtml#c01-fig-0049" TargetMode="External"/><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It's almost impossible to see anything, isn't it? Mixing position, color, and shape does not make for easy reading. What's a better solution? </a:t>
            </a:r>
            <a:endParaRPr lang="en-US" dirty="0"/>
          </a:p>
        </p:txBody>
      </p:sp>
      <p:sp>
        <p:nvSpPr>
          <p:cNvPr id="4" name="Slide Number Placeholder 3"/>
          <p:cNvSpPr>
            <a:spLocks noGrp="1"/>
          </p:cNvSpPr>
          <p:nvPr>
            <p:ph type="sldNum" sz="quarter" idx="5"/>
          </p:nvPr>
        </p:nvSpPr>
        <p:spPr/>
        <p:txBody>
          <a:bodyPr/>
          <a:lstStyle/>
          <a:p>
            <a:fld id="{97FB6865-8712-43CC-8B27-B43883AA255F}" type="slidenum">
              <a:rPr lang="en-US" smtClean="0"/>
              <a:t>52</a:t>
            </a:fld>
            <a:endParaRPr lang="en-US"/>
          </a:p>
        </p:txBody>
      </p:sp>
    </p:spTree>
    <p:extLst>
      <p:ext uri="{BB962C8B-B14F-4D97-AF65-F5344CB8AC3E}">
        <p14:creationId xmlns:p14="http://schemas.microsoft.com/office/powerpoint/2010/main" val="3345871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How about using position to represent category, breaking the single scatterplot into three panels? This is shown in </a:t>
            </a:r>
            <a:r>
              <a:rPr lang="en-US" sz="1200" b="0" i="0" kern="1200" dirty="0">
                <a:solidFill>
                  <a:schemeClr val="tx1"/>
                </a:solidFill>
                <a:effectLst/>
                <a:latin typeface="+mn-lt"/>
                <a:ea typeface="+mn-ea"/>
                <a:cs typeface="+mn-cs"/>
                <a:hlinkClick r:id="rId3"/>
              </a:rPr>
              <a:t>Figure 1.43</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result is much clearer. Now you can even see that technology sales, on average, have a higher range of profits than furniture and office supplies. That insight was certainly not apparent in the first scatterplot.</a:t>
            </a:r>
            <a:endParaRPr lang="en-US" dirty="0"/>
          </a:p>
        </p:txBody>
      </p:sp>
      <p:sp>
        <p:nvSpPr>
          <p:cNvPr id="4" name="Slide Number Placeholder 3"/>
          <p:cNvSpPr>
            <a:spLocks noGrp="1"/>
          </p:cNvSpPr>
          <p:nvPr>
            <p:ph type="sldNum" sz="quarter" idx="5"/>
          </p:nvPr>
        </p:nvSpPr>
        <p:spPr/>
        <p:txBody>
          <a:bodyPr/>
          <a:lstStyle/>
          <a:p>
            <a:fld id="{97FB6865-8712-43CC-8B27-B43883AA255F}" type="slidenum">
              <a:rPr lang="en-US" smtClean="0"/>
              <a:t>53</a:t>
            </a:fld>
            <a:endParaRPr lang="en-US"/>
          </a:p>
        </p:txBody>
      </p:sp>
    </p:spTree>
    <p:extLst>
      <p:ext uri="{BB962C8B-B14F-4D97-AF65-F5344CB8AC3E}">
        <p14:creationId xmlns:p14="http://schemas.microsoft.com/office/powerpoint/2010/main" val="3639420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one on the left is pretty easy: 25 percent. </a:t>
            </a:r>
          </a:p>
          <a:p>
            <a:r>
              <a:rPr lang="en-US" dirty="0"/>
              <a:t>The middle? It's a little harder. It's also 25 percent, but because it's not aligned to a horizontal or vertical axis, it's harder to determine. </a:t>
            </a:r>
          </a:p>
          <a:p>
            <a:r>
              <a:rPr lang="en-US" dirty="0"/>
              <a:t>And on the right? It's 13 percent. </a:t>
            </a:r>
          </a:p>
          <a:p>
            <a:r>
              <a:rPr lang="en-US" dirty="0"/>
              <a:t>How did you do?</a:t>
            </a:r>
          </a:p>
          <a:p>
            <a:r>
              <a:rPr lang="en-US" dirty="0"/>
              <a:t>We are simply not able to make accurate estimates of angle sizes, and if accurate estimates are the goal, it's a problem.</a:t>
            </a:r>
          </a:p>
          <a:p>
            <a:endParaRPr lang="en-US" dirty="0"/>
          </a:p>
        </p:txBody>
      </p:sp>
      <p:sp>
        <p:nvSpPr>
          <p:cNvPr id="4" name="Slide Number Placeholder 3"/>
          <p:cNvSpPr>
            <a:spLocks noGrp="1"/>
          </p:cNvSpPr>
          <p:nvPr>
            <p:ph type="sldNum" sz="quarter" idx="5"/>
          </p:nvPr>
        </p:nvSpPr>
        <p:spPr/>
        <p:txBody>
          <a:bodyPr/>
          <a:lstStyle/>
          <a:p>
            <a:fld id="{97FB6865-8712-43CC-8B27-B43883AA255F}" type="slidenum">
              <a:rPr lang="en-US" smtClean="0"/>
              <a:t>55</a:t>
            </a:fld>
            <a:endParaRPr lang="en-US"/>
          </a:p>
        </p:txBody>
      </p:sp>
    </p:spTree>
    <p:extLst>
      <p:ext uri="{BB962C8B-B14F-4D97-AF65-F5344CB8AC3E}">
        <p14:creationId xmlns:p14="http://schemas.microsoft.com/office/powerpoint/2010/main" val="4032169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Now let's see how easy the comparison is with donuts. (See </a:t>
            </a:r>
            <a:r>
              <a:rPr lang="en-US" sz="1200" b="0" i="0" kern="1200" dirty="0">
                <a:solidFill>
                  <a:schemeClr val="tx1"/>
                </a:solidFill>
                <a:effectLst/>
                <a:latin typeface="+mn-lt"/>
                <a:ea typeface="+mn-ea"/>
                <a:cs typeface="+mn-cs"/>
                <a:hlinkClick r:id="rId3"/>
              </a:rPr>
              <a:t>Figure 1.49</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97FB6865-8712-43CC-8B27-B43883AA255F}" type="slidenum">
              <a:rPr lang="en-US" smtClean="0"/>
              <a:t>61</a:t>
            </a:fld>
            <a:endParaRPr lang="en-US"/>
          </a:p>
        </p:txBody>
      </p:sp>
    </p:spTree>
    <p:extLst>
      <p:ext uri="{BB962C8B-B14F-4D97-AF65-F5344CB8AC3E}">
        <p14:creationId xmlns:p14="http://schemas.microsoft.com/office/powerpoint/2010/main" val="1756105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D8E458-3BE9-4FD9-9D57-1347B2F07397}" type="datetimeFigureOut">
              <a:rPr lang="en-US" smtClean="0"/>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4235229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D8E458-3BE9-4FD9-9D57-1347B2F07397}" type="datetimeFigureOut">
              <a:rPr lang="en-US" smtClean="0"/>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4133096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D8E458-3BE9-4FD9-9D57-1347B2F07397}" type="datetimeFigureOut">
              <a:rPr lang="en-US" smtClean="0"/>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3605080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D8E458-3BE9-4FD9-9D57-1347B2F07397}" type="datetimeFigureOut">
              <a:rPr lang="en-US" smtClean="0"/>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359353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D8E458-3BE9-4FD9-9D57-1347B2F07397}" type="datetimeFigureOut">
              <a:rPr lang="en-US" smtClean="0"/>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952706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D8E458-3BE9-4FD9-9D57-1347B2F07397}" type="datetimeFigureOut">
              <a:rPr lang="en-US" smtClean="0"/>
              <a:t>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1924325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D8E458-3BE9-4FD9-9D57-1347B2F07397}" type="datetimeFigureOut">
              <a:rPr lang="en-US" smtClean="0"/>
              <a:t>2/16/2023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1605327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D8E458-3BE9-4FD9-9D57-1347B2F07397}" type="datetimeFigureOut">
              <a:rPr lang="en-US" smtClean="0"/>
              <a:t>2/16/2023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425874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D8E458-3BE9-4FD9-9D57-1347B2F07397}" type="datetimeFigureOut">
              <a:rPr lang="en-US" smtClean="0"/>
              <a:t>2/16/2023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2284936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D8E458-3BE9-4FD9-9D57-1347B2F07397}" type="datetimeFigureOut">
              <a:rPr lang="en-US" smtClean="0"/>
              <a:t>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2441155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D8E458-3BE9-4FD9-9D57-1347B2F07397}" type="datetimeFigureOut">
              <a:rPr lang="en-US" smtClean="0"/>
              <a:t>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A0A229-AA49-4FC2-979E-6AFF0786B8FF}" type="slidenum">
              <a:rPr lang="en-US" smtClean="0"/>
              <a:t>‹#›</a:t>
            </a:fld>
            <a:endParaRPr lang="en-US"/>
          </a:p>
        </p:txBody>
      </p:sp>
    </p:spTree>
    <p:extLst>
      <p:ext uri="{BB962C8B-B14F-4D97-AF65-F5344CB8AC3E}">
        <p14:creationId xmlns:p14="http://schemas.microsoft.com/office/powerpoint/2010/main" val="139995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D8E458-3BE9-4FD9-9D57-1347B2F07397}" type="datetimeFigureOut">
              <a:rPr lang="en-US" smtClean="0"/>
              <a:t>2/16/2023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A0A229-AA49-4FC2-979E-6AFF0786B8FF}" type="slidenum">
              <a:rPr lang="en-US" smtClean="0"/>
              <a:t>‹#›</a:t>
            </a:fld>
            <a:endParaRPr lang="en-US"/>
          </a:p>
        </p:txBody>
      </p:sp>
    </p:spTree>
    <p:extLst>
      <p:ext uri="{BB962C8B-B14F-4D97-AF65-F5344CB8AC3E}">
        <p14:creationId xmlns:p14="http://schemas.microsoft.com/office/powerpoint/2010/main" val="801930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onlinelibrary.wiley.com/reader/content/1851361d798/10.1002/9781119283089/format/epub/OPS/c02.xhtml#c02-fig-001"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onlinelibrary.wiley.com/reader/content/1851361d798/10.1002/9781119283089/format/epub/OPS/c02.xhtml#c02-fig-002" TargetMode="External"/><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hyperlink" Target="https://onlinelibrary.wiley.com/reader/content/1851361d798/10.1002/9781119283089/format/epub/OPS/c02.xhtml#c02-fig-001"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onlinelibrary.wiley.com/reader/content/1851361d798/10.1002/9781119283089/format/epub/OPS/c02.xhtml#c02-fig-003" TargetMode="Externa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onlinelibrary.wiley.com/reader/content/1851361d798/10.1002/9781119283089/format/epub/OPS/c02.xhtml#c02-fig-003" TargetMode="Externa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onlinelibrary.wiley.com/reader/content/1851361d798/10.1002/9781119283089/format/epub/OPS/c02.xhtml#c02-fig-005"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onlinelibrary.wiley.com/reader/content/1851361d798/10.1002/9781119283089/format/epub/OPS/c02.xhtml#c02-fig-005" TargetMode="Externa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onlinelibrary.wiley.com/reader/content/1851361d798/10.1002/9781119283089/format/epub/OPS/c02.xhtml#c02-fig-008" TargetMode="Externa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hyperlink" Target="http://www.dishdesign.com/"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onlinelibrary-wiley-com.ezproxy.lib.purdue.edu/reader/content/1851361d798/10.1002/9781119283089/format/epub/OPS/c01.xhtml#c01-fig-0045" TargetMode="External"/><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hyperlink" Target="http://www.bigbookofdashboards.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ACB1A-D8D2-444D-9D0F-508A5B68E65B}"/>
              </a:ext>
            </a:extLst>
          </p:cNvPr>
          <p:cNvSpPr>
            <a:spLocks noGrp="1"/>
          </p:cNvSpPr>
          <p:nvPr>
            <p:ph type="ctrTitle"/>
          </p:nvPr>
        </p:nvSpPr>
        <p:spPr/>
        <p:txBody>
          <a:bodyPr>
            <a:normAutofit fontScale="90000"/>
          </a:bodyPr>
          <a:lstStyle/>
          <a:p>
            <a:r>
              <a:rPr lang="en-US" dirty="0"/>
              <a:t>CGT 575 Data Visualization Tools &amp; Applications</a:t>
            </a:r>
          </a:p>
        </p:txBody>
      </p:sp>
      <p:sp>
        <p:nvSpPr>
          <p:cNvPr id="3" name="Subtitle 2">
            <a:extLst>
              <a:ext uri="{FF2B5EF4-FFF2-40B4-BE49-F238E27FC236}">
                <a16:creationId xmlns:a16="http://schemas.microsoft.com/office/drawing/2014/main" id="{1C3BC4C2-ABE0-459E-98FE-1B30E9EB9E16}"/>
              </a:ext>
            </a:extLst>
          </p:cNvPr>
          <p:cNvSpPr>
            <a:spLocks noGrp="1"/>
          </p:cNvSpPr>
          <p:nvPr>
            <p:ph type="subTitle" idx="1"/>
          </p:nvPr>
        </p:nvSpPr>
        <p:spPr/>
        <p:txBody>
          <a:bodyPr/>
          <a:lstStyle/>
          <a:p>
            <a:r>
              <a:rPr lang="en-US" dirty="0"/>
              <a:t>Week 6</a:t>
            </a:r>
          </a:p>
          <a:p>
            <a:r>
              <a:rPr lang="en-US" dirty="0"/>
              <a:t>Spring 2023</a:t>
            </a:r>
          </a:p>
          <a:p>
            <a:r>
              <a:rPr lang="en-US" dirty="0"/>
              <a:t>Thursday, February 16, 2023</a:t>
            </a:r>
          </a:p>
        </p:txBody>
      </p:sp>
    </p:spTree>
    <p:extLst>
      <p:ext uri="{BB962C8B-B14F-4D97-AF65-F5344CB8AC3E}">
        <p14:creationId xmlns:p14="http://schemas.microsoft.com/office/powerpoint/2010/main" val="236899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86F1-1E41-42F9-A650-B72B8B0FE004}"/>
              </a:ext>
            </a:extLst>
          </p:cNvPr>
          <p:cNvSpPr>
            <a:spLocks noGrp="1"/>
          </p:cNvSpPr>
          <p:nvPr>
            <p:ph type="title"/>
          </p:nvPr>
        </p:nvSpPr>
        <p:spPr/>
        <p:txBody>
          <a:bodyPr/>
          <a:lstStyle/>
          <a:p>
            <a:r>
              <a:rPr lang="en-US" dirty="0"/>
              <a:t>The Scenarios</a:t>
            </a:r>
          </a:p>
        </p:txBody>
      </p:sp>
      <p:sp>
        <p:nvSpPr>
          <p:cNvPr id="3" name="Content Placeholder 2">
            <a:extLst>
              <a:ext uri="{FF2B5EF4-FFF2-40B4-BE49-F238E27FC236}">
                <a16:creationId xmlns:a16="http://schemas.microsoft.com/office/drawing/2014/main" id="{AB240CF7-33EF-4E7C-B7E6-22257B5064C1}"/>
              </a:ext>
            </a:extLst>
          </p:cNvPr>
          <p:cNvSpPr>
            <a:spLocks noGrp="1"/>
          </p:cNvSpPr>
          <p:nvPr>
            <p:ph idx="1"/>
          </p:nvPr>
        </p:nvSpPr>
        <p:spPr/>
        <p:txBody>
          <a:bodyPr>
            <a:normAutofit/>
          </a:bodyPr>
          <a:lstStyle/>
          <a:p>
            <a:r>
              <a:rPr lang="en-US" dirty="0"/>
              <a:t>Health Care Provider Productivity Monitoring</a:t>
            </a:r>
          </a:p>
          <a:p>
            <a:r>
              <a:rPr lang="en-US" dirty="0"/>
              <a:t>Telecom Operator Executive Dashboard</a:t>
            </a:r>
          </a:p>
          <a:p>
            <a:r>
              <a:rPr lang="en-US" dirty="0"/>
              <a:t>Economy at a Glance</a:t>
            </a:r>
          </a:p>
          <a:p>
            <a:r>
              <a:rPr lang="en-US" dirty="0"/>
              <a:t>Call Center</a:t>
            </a:r>
          </a:p>
          <a:p>
            <a:endParaRPr lang="en-US" dirty="0"/>
          </a:p>
        </p:txBody>
      </p:sp>
      <p:sp>
        <p:nvSpPr>
          <p:cNvPr id="4" name="Rectangle 3">
            <a:extLst>
              <a:ext uri="{FF2B5EF4-FFF2-40B4-BE49-F238E27FC236}">
                <a16:creationId xmlns:a16="http://schemas.microsoft.com/office/drawing/2014/main" id="{1D6A4AA7-1410-41B7-9699-5BE430541B7F}"/>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681140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F12C-C813-44D4-AB37-B0B640B03602}"/>
              </a:ext>
            </a:extLst>
          </p:cNvPr>
          <p:cNvSpPr>
            <a:spLocks noGrp="1"/>
          </p:cNvSpPr>
          <p:nvPr>
            <p:ph type="title"/>
          </p:nvPr>
        </p:nvSpPr>
        <p:spPr/>
        <p:txBody>
          <a:bodyPr/>
          <a:lstStyle/>
          <a:p>
            <a:r>
              <a:rPr lang="en-US" dirty="0"/>
              <a:t>What’s the Scenario?</a:t>
            </a:r>
          </a:p>
        </p:txBody>
      </p:sp>
      <p:sp>
        <p:nvSpPr>
          <p:cNvPr id="3" name="Content Placeholder 2">
            <a:extLst>
              <a:ext uri="{FF2B5EF4-FFF2-40B4-BE49-F238E27FC236}">
                <a16:creationId xmlns:a16="http://schemas.microsoft.com/office/drawing/2014/main" id="{CD28FC40-47A9-460F-A4D5-7C4866119A4D}"/>
              </a:ext>
            </a:extLst>
          </p:cNvPr>
          <p:cNvSpPr>
            <a:spLocks noGrp="1"/>
          </p:cNvSpPr>
          <p:nvPr>
            <p:ph idx="1"/>
          </p:nvPr>
        </p:nvSpPr>
        <p:spPr/>
        <p:txBody>
          <a:bodyPr/>
          <a:lstStyle/>
          <a:p>
            <a:r>
              <a:rPr lang="en-US" dirty="0"/>
              <a:t>The Big Picture</a:t>
            </a:r>
          </a:p>
          <a:p>
            <a:r>
              <a:rPr lang="en-US" dirty="0"/>
              <a:t>Specifics</a:t>
            </a:r>
          </a:p>
          <a:p>
            <a:r>
              <a:rPr lang="en-US" dirty="0"/>
              <a:t>Related Scenarios</a:t>
            </a:r>
          </a:p>
          <a:p>
            <a:r>
              <a:rPr lang="en-US" dirty="0"/>
              <a:t>How People Will Use the Dashboard</a:t>
            </a:r>
          </a:p>
        </p:txBody>
      </p:sp>
    </p:spTree>
    <p:extLst>
      <p:ext uri="{BB962C8B-B14F-4D97-AF65-F5344CB8AC3E}">
        <p14:creationId xmlns:p14="http://schemas.microsoft.com/office/powerpoint/2010/main" val="1700836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3602F4-DF97-4A6C-A28C-2FBFE4ED2853}"/>
              </a:ext>
            </a:extLst>
          </p:cNvPr>
          <p:cNvSpPr>
            <a:spLocks noGrp="1"/>
          </p:cNvSpPr>
          <p:nvPr>
            <p:ph type="title"/>
          </p:nvPr>
        </p:nvSpPr>
        <p:spPr/>
        <p:txBody>
          <a:bodyPr/>
          <a:lstStyle/>
          <a:p>
            <a:r>
              <a:rPr lang="en-US" dirty="0"/>
              <a:t>Course Metrics Dashboard</a:t>
            </a:r>
          </a:p>
        </p:txBody>
      </p:sp>
      <p:sp>
        <p:nvSpPr>
          <p:cNvPr id="6" name="Text Placeholder 5">
            <a:extLst>
              <a:ext uri="{FF2B5EF4-FFF2-40B4-BE49-F238E27FC236}">
                <a16:creationId xmlns:a16="http://schemas.microsoft.com/office/drawing/2014/main" id="{84BC64EE-DFF6-4F33-8B36-1237B4DAB118}"/>
              </a:ext>
            </a:extLst>
          </p:cNvPr>
          <p:cNvSpPr>
            <a:spLocks noGrp="1"/>
          </p:cNvSpPr>
          <p:nvPr>
            <p:ph type="body" idx="1"/>
          </p:nvPr>
        </p:nvSpPr>
        <p:spPr>
          <a:xfrm>
            <a:off x="623888" y="4589463"/>
            <a:ext cx="7886700" cy="1318310"/>
          </a:xfrm>
          <a:prstGeom prst="rect">
            <a:avLst/>
          </a:prstGeom>
        </p:spPr>
        <p:txBody>
          <a:bodyPr wrap="square">
            <a:spAutoFit/>
          </a:bodyPr>
          <a:lstStyle/>
          <a:p>
            <a:pPr fontAlgn="base"/>
            <a:r>
              <a:rPr lang="en-US" dirty="0"/>
              <a:t>Dashboard Designer: Jeffrey A. Shaffer</a:t>
            </a:r>
          </a:p>
          <a:p>
            <a:pPr fontAlgn="base"/>
            <a:r>
              <a:rPr lang="en-US" dirty="0"/>
              <a:t>Organization: University of Cincinnati</a:t>
            </a:r>
          </a:p>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011196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31C2DD-86CD-4E7B-B119-E7B66D64CCCC}"/>
              </a:ext>
            </a:extLst>
          </p:cNvPr>
          <p:cNvSpPr>
            <a:spLocks noGrp="1"/>
          </p:cNvSpPr>
          <p:nvPr>
            <p:ph type="title"/>
          </p:nvPr>
        </p:nvSpPr>
        <p:spPr/>
        <p:txBody>
          <a:bodyPr/>
          <a:lstStyle/>
          <a:p>
            <a:r>
              <a:rPr lang="en-US" dirty="0"/>
              <a:t>Big Picture</a:t>
            </a:r>
          </a:p>
        </p:txBody>
      </p:sp>
      <p:sp>
        <p:nvSpPr>
          <p:cNvPr id="5" name="Content Placeholder 4">
            <a:extLst>
              <a:ext uri="{FF2B5EF4-FFF2-40B4-BE49-F238E27FC236}">
                <a16:creationId xmlns:a16="http://schemas.microsoft.com/office/drawing/2014/main" id="{BA468018-F8A1-463A-8365-70143B456725}"/>
              </a:ext>
            </a:extLst>
          </p:cNvPr>
          <p:cNvSpPr>
            <a:spLocks noGrp="1"/>
          </p:cNvSpPr>
          <p:nvPr>
            <p:ph idx="1"/>
          </p:nvPr>
        </p:nvSpPr>
        <p:spPr/>
        <p:txBody>
          <a:bodyPr>
            <a:normAutofit lnSpcReduction="10000"/>
          </a:bodyPr>
          <a:lstStyle/>
          <a:p>
            <a:r>
              <a:rPr lang="en-US" dirty="0"/>
              <a:t>You are a professor at a university or the head of an academic department. </a:t>
            </a:r>
          </a:p>
          <a:p>
            <a:r>
              <a:rPr lang="en-US" dirty="0"/>
              <a:t>You want to know how a particular professor's course is rated compared to others in the department and the college. </a:t>
            </a:r>
          </a:p>
          <a:p>
            <a:r>
              <a:rPr lang="en-US" dirty="0"/>
              <a:t>You want to know the overall course load, the number of students, and the overall growth or decline of a particular course. </a:t>
            </a:r>
          </a:p>
          <a:p>
            <a:r>
              <a:rPr lang="en-US" dirty="0"/>
              <a:t>You also want to be able to see the rating comparing one specific course against all of the courses in the department and in the college.</a:t>
            </a:r>
          </a:p>
        </p:txBody>
      </p:sp>
      <p:sp>
        <p:nvSpPr>
          <p:cNvPr id="6" name="Rectangle 5">
            <a:extLst>
              <a:ext uri="{FF2B5EF4-FFF2-40B4-BE49-F238E27FC236}">
                <a16:creationId xmlns:a16="http://schemas.microsoft.com/office/drawing/2014/main" id="{8D829BAF-3894-4638-9605-C3C4DCC7371B}"/>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22734970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47AE8-F3D2-497E-B5E8-D012299005F3}"/>
              </a:ext>
            </a:extLst>
          </p:cNvPr>
          <p:cNvSpPr>
            <a:spLocks noGrp="1"/>
          </p:cNvSpPr>
          <p:nvPr>
            <p:ph type="title"/>
          </p:nvPr>
        </p:nvSpPr>
        <p:spPr/>
        <p:txBody>
          <a:bodyPr/>
          <a:lstStyle/>
          <a:p>
            <a:r>
              <a:rPr lang="en-US" dirty="0">
                <a:solidFill>
                  <a:srgbClr val="0070C0"/>
                </a:solidFill>
                <a:latin typeface="Algerian" panose="04020705040A02060702" pitchFamily="82" charset="0"/>
              </a:rPr>
              <a:t>Q: </a:t>
            </a:r>
            <a:r>
              <a:rPr lang="en-US" dirty="0"/>
              <a:t>What do you need to know?</a:t>
            </a:r>
          </a:p>
        </p:txBody>
      </p:sp>
      <p:sp>
        <p:nvSpPr>
          <p:cNvPr id="4" name="Text Placeholder 3">
            <a:extLst>
              <a:ext uri="{FF2B5EF4-FFF2-40B4-BE49-F238E27FC236}">
                <a16:creationId xmlns:a16="http://schemas.microsoft.com/office/drawing/2014/main" id="{CA773259-4F92-45CB-BABC-7E895EFE67C9}"/>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26055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BF3A3-F36E-477C-B125-028F23B7E07B}"/>
              </a:ext>
            </a:extLst>
          </p:cNvPr>
          <p:cNvSpPr>
            <a:spLocks noGrp="1"/>
          </p:cNvSpPr>
          <p:nvPr>
            <p:ph type="title"/>
          </p:nvPr>
        </p:nvSpPr>
        <p:spPr/>
        <p:txBody>
          <a:bodyPr/>
          <a:lstStyle/>
          <a:p>
            <a:r>
              <a:rPr lang="en-US" dirty="0"/>
              <a:t>Specifics</a:t>
            </a:r>
          </a:p>
        </p:txBody>
      </p:sp>
      <p:sp>
        <p:nvSpPr>
          <p:cNvPr id="3" name="Content Placeholder 2">
            <a:extLst>
              <a:ext uri="{FF2B5EF4-FFF2-40B4-BE49-F238E27FC236}">
                <a16:creationId xmlns:a16="http://schemas.microsoft.com/office/drawing/2014/main" id="{DEC39432-7AD9-46AE-8D7D-6CB367655FE8}"/>
              </a:ext>
            </a:extLst>
          </p:cNvPr>
          <p:cNvSpPr>
            <a:spLocks noGrp="1"/>
          </p:cNvSpPr>
          <p:nvPr>
            <p:ph idx="1"/>
          </p:nvPr>
        </p:nvSpPr>
        <p:spPr/>
        <p:txBody>
          <a:bodyPr>
            <a:normAutofit fontScale="85000" lnSpcReduction="10000"/>
          </a:bodyPr>
          <a:lstStyle/>
          <a:p>
            <a:pPr fontAlgn="base"/>
            <a:r>
              <a:rPr lang="en-US" dirty="0"/>
              <a:t>You need to see how many courses an instructor has been teaching over time.</a:t>
            </a:r>
          </a:p>
          <a:p>
            <a:pPr fontAlgn="base"/>
            <a:r>
              <a:rPr lang="en-US" dirty="0"/>
              <a:t>You need to see how many students are registering for the classes.</a:t>
            </a:r>
          </a:p>
          <a:p>
            <a:pPr fontAlgn="base"/>
            <a:r>
              <a:rPr lang="en-US" dirty="0"/>
              <a:t>You want to see the trend over a specific period of time. </a:t>
            </a:r>
          </a:p>
          <a:p>
            <a:pPr lvl="1" fontAlgn="base"/>
            <a:r>
              <a:rPr lang="en-US" dirty="0"/>
              <a:t>This might be the entire span of the course (as shown in the overview dashboard), or it may be a rolling period of time, for example, the last five years.</a:t>
            </a:r>
          </a:p>
          <a:p>
            <a:pPr fontAlgn="base"/>
            <a:r>
              <a:rPr lang="en-US" dirty="0"/>
              <a:t>You would like to see the detailed ratings of the most recent course and instructor feedback.</a:t>
            </a:r>
          </a:p>
          <a:p>
            <a:pPr fontAlgn="base"/>
            <a:r>
              <a:rPr lang="en-US" dirty="0"/>
              <a:t>You need to be able to quickly compare this course and instructor to other courses in the department and the college.</a:t>
            </a:r>
          </a:p>
          <a:p>
            <a:pPr marL="0" indent="0">
              <a:buNone/>
            </a:pPr>
            <a:endParaRPr lang="en-US" dirty="0"/>
          </a:p>
        </p:txBody>
      </p:sp>
      <p:sp>
        <p:nvSpPr>
          <p:cNvPr id="4" name="Rectangle 3">
            <a:extLst>
              <a:ext uri="{FF2B5EF4-FFF2-40B4-BE49-F238E27FC236}">
                <a16:creationId xmlns:a16="http://schemas.microsoft.com/office/drawing/2014/main" id="{3A8296E1-D79A-405D-AEAF-847E99E8C205}"/>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750271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47AE8-F3D2-497E-B5E8-D012299005F3}"/>
              </a:ext>
            </a:extLst>
          </p:cNvPr>
          <p:cNvSpPr>
            <a:spLocks noGrp="1"/>
          </p:cNvSpPr>
          <p:nvPr>
            <p:ph type="title"/>
          </p:nvPr>
        </p:nvSpPr>
        <p:spPr/>
        <p:txBody>
          <a:bodyPr/>
          <a:lstStyle/>
          <a:p>
            <a:r>
              <a:rPr lang="en-US" dirty="0">
                <a:solidFill>
                  <a:srgbClr val="0070C0"/>
                </a:solidFill>
                <a:latin typeface="Algerian" panose="04020705040A02060702" pitchFamily="82" charset="0"/>
              </a:rPr>
              <a:t>Q: </a:t>
            </a:r>
            <a:r>
              <a:rPr lang="en-US" dirty="0"/>
              <a:t>Can you think of any other scenarios?</a:t>
            </a:r>
          </a:p>
        </p:txBody>
      </p:sp>
      <p:sp>
        <p:nvSpPr>
          <p:cNvPr id="4" name="Text Placeholder 3">
            <a:extLst>
              <a:ext uri="{FF2B5EF4-FFF2-40B4-BE49-F238E27FC236}">
                <a16:creationId xmlns:a16="http://schemas.microsoft.com/office/drawing/2014/main" id="{CA773259-4F92-45CB-BABC-7E895EFE67C9}"/>
              </a:ext>
            </a:extLst>
          </p:cNvPr>
          <p:cNvSpPr>
            <a:spLocks noGrp="1"/>
          </p:cNvSpPr>
          <p:nvPr>
            <p:ph type="body" idx="1"/>
          </p:nvPr>
        </p:nvSpPr>
        <p:spPr/>
        <p:txBody>
          <a:bodyPr/>
          <a:lstStyle/>
          <a:p>
            <a:r>
              <a:rPr lang="en-US" dirty="0"/>
              <a:t>Where you could collect similar types of data for a dashboard</a:t>
            </a:r>
          </a:p>
        </p:txBody>
      </p:sp>
    </p:spTree>
    <p:extLst>
      <p:ext uri="{BB962C8B-B14F-4D97-AF65-F5344CB8AC3E}">
        <p14:creationId xmlns:p14="http://schemas.microsoft.com/office/powerpoint/2010/main" val="11361499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6C14-C2DF-41FF-953D-A8229D69351C}"/>
              </a:ext>
            </a:extLst>
          </p:cNvPr>
          <p:cNvSpPr>
            <a:spLocks noGrp="1"/>
          </p:cNvSpPr>
          <p:nvPr>
            <p:ph type="title"/>
          </p:nvPr>
        </p:nvSpPr>
        <p:spPr/>
        <p:txBody>
          <a:bodyPr/>
          <a:lstStyle/>
          <a:p>
            <a:r>
              <a:rPr lang="en-US" dirty="0"/>
              <a:t>Related Scenarios</a:t>
            </a:r>
          </a:p>
        </p:txBody>
      </p:sp>
      <p:sp>
        <p:nvSpPr>
          <p:cNvPr id="3" name="Content Placeholder 2">
            <a:extLst>
              <a:ext uri="{FF2B5EF4-FFF2-40B4-BE49-F238E27FC236}">
                <a16:creationId xmlns:a16="http://schemas.microsoft.com/office/drawing/2014/main" id="{A747B5D8-CA34-4DE9-9DFC-F89E6BB8162F}"/>
              </a:ext>
            </a:extLst>
          </p:cNvPr>
          <p:cNvSpPr>
            <a:spLocks noGrp="1"/>
          </p:cNvSpPr>
          <p:nvPr>
            <p:ph idx="1"/>
          </p:nvPr>
        </p:nvSpPr>
        <p:spPr/>
        <p:txBody>
          <a:bodyPr>
            <a:normAutofit fontScale="85000" lnSpcReduction="20000"/>
          </a:bodyPr>
          <a:lstStyle/>
          <a:p>
            <a:pPr fontAlgn="base"/>
            <a:r>
              <a:rPr lang="en-US" dirty="0"/>
              <a:t>You conduct workshops or seminars and need to see ratings for these offerings.</a:t>
            </a:r>
          </a:p>
          <a:p>
            <a:pPr fontAlgn="base"/>
            <a:r>
              <a:rPr lang="en-US" dirty="0"/>
              <a:t>You conduct training programs at your company on various topics and need to track sign-ups and feedback for a particular topic or presenter.</a:t>
            </a:r>
          </a:p>
          <a:p>
            <a:pPr fontAlgn="base"/>
            <a:r>
              <a:rPr lang="en-US" dirty="0"/>
              <a:t>You want to track cohort size and performance over time and see the performance detail of the most recent cohort.</a:t>
            </a:r>
          </a:p>
          <a:p>
            <a:pPr fontAlgn="base"/>
            <a:r>
              <a:rPr lang="en-US" dirty="0"/>
              <a:t>You want to track reviews of your product or service, how many people have completed reviews, the ratings over time, and the details of the most recent reviews on, say, Amazon or Yelp.</a:t>
            </a:r>
          </a:p>
          <a:p>
            <a:pPr fontAlgn="base"/>
            <a:r>
              <a:rPr lang="en-US" dirty="0"/>
              <a:t>You want to see how sales in your department compare to sales in other departments or store averages.</a:t>
            </a:r>
          </a:p>
        </p:txBody>
      </p:sp>
      <p:sp>
        <p:nvSpPr>
          <p:cNvPr id="4" name="Rectangle 3">
            <a:extLst>
              <a:ext uri="{FF2B5EF4-FFF2-40B4-BE49-F238E27FC236}">
                <a16:creationId xmlns:a16="http://schemas.microsoft.com/office/drawing/2014/main" id="{E85AD9B5-EC73-4FEF-A072-F07F52B6E616}"/>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4984296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3602F4-DF97-4A6C-A28C-2FBFE4ED2853}"/>
              </a:ext>
            </a:extLst>
          </p:cNvPr>
          <p:cNvSpPr>
            <a:spLocks noGrp="1"/>
          </p:cNvSpPr>
          <p:nvPr>
            <p:ph type="title"/>
          </p:nvPr>
        </p:nvSpPr>
        <p:spPr/>
        <p:txBody>
          <a:bodyPr/>
          <a:lstStyle/>
          <a:p>
            <a:r>
              <a:rPr lang="en-US" dirty="0"/>
              <a:t>Course Metrics Dashboard</a:t>
            </a:r>
          </a:p>
        </p:txBody>
      </p:sp>
      <p:sp>
        <p:nvSpPr>
          <p:cNvPr id="6" name="Text Placeholder 5">
            <a:extLst>
              <a:ext uri="{FF2B5EF4-FFF2-40B4-BE49-F238E27FC236}">
                <a16:creationId xmlns:a16="http://schemas.microsoft.com/office/drawing/2014/main" id="{84BC64EE-DFF6-4F33-8B36-1237B4DAB118}"/>
              </a:ext>
            </a:extLst>
          </p:cNvPr>
          <p:cNvSpPr>
            <a:spLocks noGrp="1"/>
          </p:cNvSpPr>
          <p:nvPr>
            <p:ph type="body" idx="1"/>
          </p:nvPr>
        </p:nvSpPr>
        <p:spPr>
          <a:xfrm>
            <a:off x="623888" y="4589463"/>
            <a:ext cx="7886700" cy="1318310"/>
          </a:xfrm>
          <a:prstGeom prst="rect">
            <a:avLst/>
          </a:prstGeom>
        </p:spPr>
        <p:txBody>
          <a:bodyPr wrap="square">
            <a:spAutoFit/>
          </a:bodyPr>
          <a:lstStyle/>
          <a:p>
            <a:pPr fontAlgn="base"/>
            <a:r>
              <a:rPr lang="en-US" dirty="0"/>
              <a:t>Dashboard Designer: Jeffrey A. Shaffer</a:t>
            </a:r>
          </a:p>
          <a:p>
            <a:pPr fontAlgn="base"/>
            <a:r>
              <a:rPr lang="en-US" dirty="0"/>
              <a:t>Organization: University of Cincinnati</a:t>
            </a:r>
          </a:p>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42645548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Course Metrics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idx="1"/>
          </p:nvPr>
        </p:nvSpPr>
        <p:spPr/>
        <p:txBody>
          <a:bodyPr>
            <a:normAutofit fontScale="92500"/>
          </a:bodyPr>
          <a:lstStyle/>
          <a:p>
            <a:pPr marL="0" indent="0" fontAlgn="base">
              <a:buNone/>
            </a:pPr>
            <a:r>
              <a:rPr lang="en-US" dirty="0"/>
              <a:t>This dashboard shows the course history for the Data Visualization class at the University of Cincinnati. </a:t>
            </a:r>
          </a:p>
          <a:p>
            <a:pPr marL="0" indent="0" fontAlgn="base">
              <a:buNone/>
            </a:pPr>
            <a:r>
              <a:rPr lang="en-US" dirty="0"/>
              <a:t>The course is taught by Jeffrey Shaffer in the Carl H. Lindner College of Business and is part of the operations, business analytics, and information systems department. </a:t>
            </a:r>
          </a:p>
          <a:p>
            <a:pPr marL="0" indent="0" fontAlgn="base">
              <a:buNone/>
            </a:pPr>
            <a:r>
              <a:rPr lang="en-US" dirty="0"/>
              <a:t>Courses are registered under their discipline within the department.</a:t>
            </a:r>
          </a:p>
          <a:p>
            <a:pPr fontAlgn="base"/>
            <a:r>
              <a:rPr lang="en-US" dirty="0"/>
              <a:t>OM—Operations Management</a:t>
            </a:r>
          </a:p>
          <a:p>
            <a:pPr fontAlgn="base"/>
            <a:r>
              <a:rPr lang="en-US" dirty="0"/>
              <a:t>BANA—Business Analytics</a:t>
            </a:r>
          </a:p>
          <a:p>
            <a:pPr fontAlgn="base"/>
            <a:r>
              <a:rPr lang="en-US" dirty="0"/>
              <a:t>IS—Information Systems</a:t>
            </a:r>
          </a:p>
          <a:p>
            <a:endParaRPr lang="en-US" dirty="0"/>
          </a:p>
        </p:txBody>
      </p:sp>
      <p:sp>
        <p:nvSpPr>
          <p:cNvPr id="4" name="Rectangle 3">
            <a:extLst>
              <a:ext uri="{FF2B5EF4-FFF2-40B4-BE49-F238E27FC236}">
                <a16:creationId xmlns:a16="http://schemas.microsoft.com/office/drawing/2014/main" id="{F9C8C961-8086-4315-84D8-A54005C52C14}"/>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2689971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6937F-FEB9-48A8-B4B8-FE40549FE3A7}"/>
              </a:ext>
            </a:extLst>
          </p:cNvPr>
          <p:cNvSpPr>
            <a:spLocks noGrp="1"/>
          </p:cNvSpPr>
          <p:nvPr>
            <p:ph type="title"/>
          </p:nvPr>
        </p:nvSpPr>
        <p:spPr/>
        <p:txBody>
          <a:bodyPr/>
          <a:lstStyle/>
          <a:p>
            <a:r>
              <a:rPr lang="en-US" dirty="0"/>
              <a:t>Why Dashboards?</a:t>
            </a:r>
          </a:p>
        </p:txBody>
      </p:sp>
      <p:sp>
        <p:nvSpPr>
          <p:cNvPr id="3" name="Content Placeholder 2">
            <a:extLst>
              <a:ext uri="{FF2B5EF4-FFF2-40B4-BE49-F238E27FC236}">
                <a16:creationId xmlns:a16="http://schemas.microsoft.com/office/drawing/2014/main" id="{ADC4E29F-87D6-4B96-9DF8-5241886FA67C}"/>
              </a:ext>
            </a:extLst>
          </p:cNvPr>
          <p:cNvSpPr>
            <a:spLocks noGrp="1"/>
          </p:cNvSpPr>
          <p:nvPr>
            <p:ph idx="1"/>
          </p:nvPr>
        </p:nvSpPr>
        <p:spPr/>
        <p:txBody>
          <a:bodyPr/>
          <a:lstStyle/>
          <a:p>
            <a:r>
              <a:rPr lang="en-US" dirty="0"/>
              <a:t>What are some scenarios where dashboards are useful?</a:t>
            </a:r>
          </a:p>
        </p:txBody>
      </p:sp>
    </p:spTree>
    <p:extLst>
      <p:ext uri="{BB962C8B-B14F-4D97-AF65-F5344CB8AC3E}">
        <p14:creationId xmlns:p14="http://schemas.microsoft.com/office/powerpoint/2010/main" val="20198018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idx="1"/>
          </p:nvPr>
        </p:nvSpPr>
        <p:spPr/>
        <p:txBody>
          <a:bodyPr>
            <a:normAutofit/>
          </a:bodyPr>
          <a:lstStyle/>
          <a:p>
            <a:pPr fontAlgn="base"/>
            <a:r>
              <a:rPr lang="en-US" dirty="0"/>
              <a:t>The course number used in this dashboard is </a:t>
            </a:r>
            <a:r>
              <a:rPr lang="en-US" dirty="0">
                <a:solidFill>
                  <a:schemeClr val="accent1"/>
                </a:solidFill>
              </a:rPr>
              <a:t>BANA6037</a:t>
            </a:r>
            <a:r>
              <a:rPr lang="en-US" dirty="0"/>
              <a:t>, which is the same from semester to semester. </a:t>
            </a:r>
          </a:p>
          <a:p>
            <a:pPr fontAlgn="base"/>
            <a:r>
              <a:rPr lang="en-US" dirty="0"/>
              <a:t>A </a:t>
            </a:r>
            <a:r>
              <a:rPr lang="en-US" dirty="0">
                <a:solidFill>
                  <a:schemeClr val="accent1"/>
                </a:solidFill>
              </a:rPr>
              <a:t>semester indicator </a:t>
            </a:r>
            <a:r>
              <a:rPr lang="en-US" dirty="0"/>
              <a:t>and </a:t>
            </a:r>
            <a:r>
              <a:rPr lang="en-US" dirty="0">
                <a:solidFill>
                  <a:schemeClr val="accent1"/>
                </a:solidFill>
              </a:rPr>
              <a:t>section ID </a:t>
            </a:r>
            <a:r>
              <a:rPr lang="en-US" dirty="0"/>
              <a:t>are then used to distinguish the classes. </a:t>
            </a:r>
          </a:p>
          <a:p>
            <a:pPr fontAlgn="base"/>
            <a:r>
              <a:rPr lang="en-US" dirty="0">
                <a:solidFill>
                  <a:schemeClr val="accent1"/>
                </a:solidFill>
              </a:rPr>
              <a:t>001</a:t>
            </a:r>
            <a:r>
              <a:rPr lang="en-US" dirty="0"/>
              <a:t> indicates the first section for Fall Semester 2016 and </a:t>
            </a:r>
            <a:r>
              <a:rPr lang="en-US" dirty="0">
                <a:solidFill>
                  <a:schemeClr val="accent1"/>
                </a:solidFill>
              </a:rPr>
              <a:t>002</a:t>
            </a:r>
            <a:r>
              <a:rPr lang="en-US" dirty="0"/>
              <a:t> is the second section.</a:t>
            </a:r>
          </a:p>
          <a:p>
            <a:pPr marL="0" indent="0">
              <a:buNone/>
            </a:pPr>
            <a:endParaRPr lang="en-US" dirty="0"/>
          </a:p>
        </p:txBody>
      </p:sp>
      <p:sp>
        <p:nvSpPr>
          <p:cNvPr id="4" name="Rectangle 3">
            <a:extLst>
              <a:ext uri="{FF2B5EF4-FFF2-40B4-BE49-F238E27FC236}">
                <a16:creationId xmlns:a16="http://schemas.microsoft.com/office/drawing/2014/main" id="{2876A3F1-31F9-40F6-AACF-8700BFDEF04B}"/>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704289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sz="half" idx="1"/>
          </p:nvPr>
        </p:nvSpPr>
        <p:spPr/>
        <p:txBody>
          <a:bodyPr>
            <a:normAutofit/>
          </a:bodyPr>
          <a:lstStyle/>
          <a:p>
            <a:pPr fontAlgn="base"/>
            <a:r>
              <a:rPr lang="en-US" dirty="0"/>
              <a:t>The dashboard begins with a general overview of BANA6037. </a:t>
            </a:r>
          </a:p>
          <a:p>
            <a:pPr fontAlgn="base"/>
            <a:r>
              <a:rPr lang="en-US" dirty="0"/>
              <a:t>It shows the entire history of the course, which began in Spring Semester 2012.</a:t>
            </a:r>
          </a:p>
          <a:p>
            <a:pPr fontAlgn="base"/>
            <a:r>
              <a:rPr lang="en-US" dirty="0">
                <a:hlinkClick r:id="rId2"/>
              </a:rPr>
              <a:t>Figure 2.1</a:t>
            </a:r>
            <a:r>
              <a:rPr lang="en-US" dirty="0"/>
              <a:t> shows the number of students in each class over time.</a:t>
            </a:r>
          </a:p>
          <a:p>
            <a:endParaRPr lang="en-US" dirty="0"/>
          </a:p>
        </p:txBody>
      </p:sp>
      <p:sp>
        <p:nvSpPr>
          <p:cNvPr id="5" name="Rectangle 4">
            <a:extLst>
              <a:ext uri="{FF2B5EF4-FFF2-40B4-BE49-F238E27FC236}">
                <a16:creationId xmlns:a16="http://schemas.microsoft.com/office/drawing/2014/main" id="{CA2E1797-3CE1-48BA-A341-0C249573EEE8}"/>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6" name="Picture 5">
            <a:extLst>
              <a:ext uri="{FF2B5EF4-FFF2-40B4-BE49-F238E27FC236}">
                <a16:creationId xmlns:a16="http://schemas.microsoft.com/office/drawing/2014/main" id="{CA33A896-F741-4B55-A025-E7CA719CB0F6}"/>
              </a:ext>
            </a:extLst>
          </p:cNvPr>
          <p:cNvPicPr>
            <a:picLocks noChangeAspect="1"/>
          </p:cNvPicPr>
          <p:nvPr/>
        </p:nvPicPr>
        <p:blipFill>
          <a:blip r:embed="rId3"/>
          <a:stretch>
            <a:fillRect/>
          </a:stretch>
        </p:blipFill>
        <p:spPr>
          <a:xfrm>
            <a:off x="4381180" y="1961147"/>
            <a:ext cx="4438106" cy="3489158"/>
          </a:xfrm>
          <a:prstGeom prst="rect">
            <a:avLst/>
          </a:prstGeom>
        </p:spPr>
      </p:pic>
    </p:spTree>
    <p:extLst>
      <p:ext uri="{BB962C8B-B14F-4D97-AF65-F5344CB8AC3E}">
        <p14:creationId xmlns:p14="http://schemas.microsoft.com/office/powerpoint/2010/main" val="3337099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9B1EA3D-882D-4A57-8D05-1E1D2291D9D9}"/>
              </a:ext>
            </a:extLst>
          </p:cNvPr>
          <p:cNvPicPr>
            <a:picLocks noChangeAspect="1"/>
          </p:cNvPicPr>
          <p:nvPr/>
        </p:nvPicPr>
        <p:blipFill>
          <a:blip r:embed="rId2"/>
          <a:stretch>
            <a:fillRect/>
          </a:stretch>
        </p:blipFill>
        <p:spPr>
          <a:xfrm>
            <a:off x="3403064" y="1818370"/>
            <a:ext cx="5534773" cy="4351338"/>
          </a:xfrm>
          <a:prstGeom prst="rect">
            <a:avLst/>
          </a:prstGeom>
        </p:spPr>
      </p:pic>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sz="half" idx="1"/>
          </p:nvPr>
        </p:nvSpPr>
        <p:spPr/>
        <p:txBody>
          <a:bodyPr>
            <a:normAutofit/>
          </a:bodyPr>
          <a:lstStyle/>
          <a:p>
            <a:r>
              <a:rPr lang="en-US" dirty="0"/>
              <a:t>This chart indicates the class size for each individual class, which is very important for a number of reasons.</a:t>
            </a:r>
          </a:p>
        </p:txBody>
      </p:sp>
      <p:sp>
        <p:nvSpPr>
          <p:cNvPr id="5" name="Rectangle 4">
            <a:extLst>
              <a:ext uri="{FF2B5EF4-FFF2-40B4-BE49-F238E27FC236}">
                <a16:creationId xmlns:a16="http://schemas.microsoft.com/office/drawing/2014/main" id="{053A9AE5-256A-4EA0-BB27-605471DDF3B4}"/>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4520467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3901EAF-E021-4F11-B21B-5A060BE52C27}"/>
              </a:ext>
            </a:extLst>
          </p:cNvPr>
          <p:cNvPicPr>
            <a:picLocks noChangeAspect="1"/>
          </p:cNvPicPr>
          <p:nvPr/>
        </p:nvPicPr>
        <p:blipFill>
          <a:blip r:embed="rId2"/>
          <a:stretch>
            <a:fillRect/>
          </a:stretch>
        </p:blipFill>
        <p:spPr>
          <a:xfrm>
            <a:off x="3403064" y="1818370"/>
            <a:ext cx="5534773" cy="4351338"/>
          </a:xfrm>
          <a:prstGeom prst="rect">
            <a:avLst/>
          </a:prstGeom>
        </p:spPr>
      </p:pic>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sz="half" idx="1"/>
          </p:nvPr>
        </p:nvSpPr>
        <p:spPr/>
        <p:txBody>
          <a:bodyPr>
            <a:normAutofit/>
          </a:bodyPr>
          <a:lstStyle/>
          <a:p>
            <a:pPr fontAlgn="base"/>
            <a:r>
              <a:rPr lang="en-US" dirty="0"/>
              <a:t>Should the college keep offering the class? Success of a course can be measured by answering two questions:</a:t>
            </a:r>
          </a:p>
          <a:p>
            <a:pPr lvl="1" fontAlgn="base"/>
            <a:r>
              <a:rPr lang="en-US" dirty="0"/>
              <a:t>Are people signing up for the class?</a:t>
            </a:r>
          </a:p>
          <a:p>
            <a:pPr lvl="1" fontAlgn="base"/>
            <a:r>
              <a:rPr lang="en-US" dirty="0"/>
              <a:t>Are students rating the class well?</a:t>
            </a:r>
          </a:p>
          <a:p>
            <a:endParaRPr lang="en-US" dirty="0"/>
          </a:p>
        </p:txBody>
      </p:sp>
      <p:sp>
        <p:nvSpPr>
          <p:cNvPr id="5" name="Rectangle 4">
            <a:extLst>
              <a:ext uri="{FF2B5EF4-FFF2-40B4-BE49-F238E27FC236}">
                <a16:creationId xmlns:a16="http://schemas.microsoft.com/office/drawing/2014/main" id="{89FD49F9-1297-4F5A-B349-7C16B8163626}"/>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6454782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676F3FB-85C5-4F2B-865A-B6D15D2DA241}"/>
              </a:ext>
            </a:extLst>
          </p:cNvPr>
          <p:cNvPicPr>
            <a:picLocks noChangeAspect="1"/>
          </p:cNvPicPr>
          <p:nvPr/>
        </p:nvPicPr>
        <p:blipFill>
          <a:blip r:embed="rId2"/>
          <a:stretch>
            <a:fillRect/>
          </a:stretch>
        </p:blipFill>
        <p:spPr>
          <a:xfrm>
            <a:off x="3403064" y="1818370"/>
            <a:ext cx="5534773" cy="4351338"/>
          </a:xfrm>
          <a:prstGeom prst="rect">
            <a:avLst/>
          </a:prstGeom>
        </p:spPr>
      </p:pic>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sz="half" idx="1"/>
          </p:nvPr>
        </p:nvSpPr>
        <p:spPr/>
        <p:txBody>
          <a:bodyPr>
            <a:normAutofit/>
          </a:bodyPr>
          <a:lstStyle/>
          <a:p>
            <a:pPr fontAlgn="base"/>
            <a:r>
              <a:rPr lang="en-US" dirty="0"/>
              <a:t>This chart highlights the demand growth for the course. </a:t>
            </a:r>
          </a:p>
          <a:p>
            <a:pPr fontAlgn="base"/>
            <a:r>
              <a:rPr lang="en-US" dirty="0"/>
              <a:t>This particular class is an elective for the degree programs, so if no one were signing up for the course, then it wouldn't make sense to keep offering it.</a:t>
            </a:r>
          </a:p>
          <a:p>
            <a:endParaRPr lang="en-US" dirty="0"/>
          </a:p>
        </p:txBody>
      </p:sp>
      <p:sp>
        <p:nvSpPr>
          <p:cNvPr id="5" name="Rectangle 4">
            <a:extLst>
              <a:ext uri="{FF2B5EF4-FFF2-40B4-BE49-F238E27FC236}">
                <a16:creationId xmlns:a16="http://schemas.microsoft.com/office/drawing/2014/main" id="{1317F87B-00A1-4292-A590-487492E08EA4}"/>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5245940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C71FF5-F888-4C92-A1BC-3C76E5B3C0EC}"/>
              </a:ext>
            </a:extLst>
          </p:cNvPr>
          <p:cNvPicPr>
            <a:picLocks noChangeAspect="1"/>
          </p:cNvPicPr>
          <p:nvPr/>
        </p:nvPicPr>
        <p:blipFill>
          <a:blip r:embed="rId2"/>
          <a:stretch>
            <a:fillRect/>
          </a:stretch>
        </p:blipFill>
        <p:spPr>
          <a:xfrm>
            <a:off x="3403064" y="1818370"/>
            <a:ext cx="5534773" cy="4351338"/>
          </a:xfrm>
          <a:prstGeom prst="rect">
            <a:avLst/>
          </a:prstGeom>
        </p:spPr>
      </p:pic>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sz="half" idx="1"/>
          </p:nvPr>
        </p:nvSpPr>
        <p:spPr/>
        <p:txBody>
          <a:bodyPr>
            <a:normAutofit/>
          </a:bodyPr>
          <a:lstStyle/>
          <a:p>
            <a:pPr fontAlgn="base"/>
            <a:r>
              <a:rPr lang="en-US" dirty="0"/>
              <a:t>Each course has a registration capacity. </a:t>
            </a:r>
          </a:p>
          <a:p>
            <a:pPr fontAlgn="base"/>
            <a:r>
              <a:rPr lang="en-US" dirty="0"/>
              <a:t>If demand is growing, then there may be a need to offer additional courses in the future, which is the case in this example.</a:t>
            </a:r>
          </a:p>
          <a:p>
            <a:pPr marL="0" indent="0">
              <a:buNone/>
            </a:pPr>
            <a:endParaRPr lang="en-US" dirty="0"/>
          </a:p>
        </p:txBody>
      </p:sp>
      <p:sp>
        <p:nvSpPr>
          <p:cNvPr id="5" name="Rectangle 4">
            <a:extLst>
              <a:ext uri="{FF2B5EF4-FFF2-40B4-BE49-F238E27FC236}">
                <a16:creationId xmlns:a16="http://schemas.microsoft.com/office/drawing/2014/main" id="{94057436-0861-4E72-AFCC-BD83E4538555}"/>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9597966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39909E-835C-4F9A-BACD-C9DD38EBE221}"/>
              </a:ext>
            </a:extLst>
          </p:cNvPr>
          <p:cNvPicPr>
            <a:picLocks noChangeAspect="1"/>
          </p:cNvPicPr>
          <p:nvPr/>
        </p:nvPicPr>
        <p:blipFill>
          <a:blip r:embed="rId2"/>
          <a:stretch>
            <a:fillRect/>
          </a:stretch>
        </p:blipFill>
        <p:spPr>
          <a:xfrm>
            <a:off x="3403064" y="1818370"/>
            <a:ext cx="5534773" cy="4351338"/>
          </a:xfrm>
          <a:prstGeom prst="rect">
            <a:avLst/>
          </a:prstGeom>
        </p:spPr>
      </p:pic>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sz="half" idx="1"/>
          </p:nvPr>
        </p:nvSpPr>
        <p:spPr>
          <a:xfrm>
            <a:off x="628650" y="1825625"/>
            <a:ext cx="3886200" cy="4351338"/>
          </a:xfrm>
        </p:spPr>
        <p:txBody>
          <a:bodyPr>
            <a:normAutofit/>
          </a:bodyPr>
          <a:lstStyle/>
          <a:p>
            <a:pPr fontAlgn="base"/>
            <a:r>
              <a:rPr lang="en-US" sz="2500" dirty="0"/>
              <a:t>Lecture halls have strict seating capacities based on fire code rules. </a:t>
            </a:r>
          </a:p>
          <a:p>
            <a:pPr fontAlgn="base"/>
            <a:r>
              <a:rPr lang="en-US" sz="2500" dirty="0"/>
              <a:t>Understanding course demand is critical in planning the course capacity and determining whether a course needs to be moved to a different lecture hall for additional seats to open.</a:t>
            </a:r>
          </a:p>
          <a:p>
            <a:endParaRPr lang="en-US" sz="2500" dirty="0"/>
          </a:p>
        </p:txBody>
      </p:sp>
      <p:sp>
        <p:nvSpPr>
          <p:cNvPr id="5" name="Rectangle 4">
            <a:extLst>
              <a:ext uri="{FF2B5EF4-FFF2-40B4-BE49-F238E27FC236}">
                <a16:creationId xmlns:a16="http://schemas.microsoft.com/office/drawing/2014/main" id="{30D5B839-3AA5-4467-8D80-D5EA21B052D7}"/>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1550129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9CAB9AD-1D3B-4AAE-9885-54B3D9F230C7}"/>
              </a:ext>
            </a:extLst>
          </p:cNvPr>
          <p:cNvPicPr>
            <a:picLocks noChangeAspect="1"/>
          </p:cNvPicPr>
          <p:nvPr/>
        </p:nvPicPr>
        <p:blipFill>
          <a:blip r:embed="rId2"/>
          <a:stretch>
            <a:fillRect/>
          </a:stretch>
        </p:blipFill>
        <p:spPr>
          <a:xfrm>
            <a:off x="3403064" y="1818370"/>
            <a:ext cx="5534773" cy="4351338"/>
          </a:xfrm>
          <a:prstGeom prst="rect">
            <a:avLst/>
          </a:prstGeom>
        </p:spPr>
      </p:pic>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sz="half" idx="1"/>
          </p:nvPr>
        </p:nvSpPr>
        <p:spPr/>
        <p:txBody>
          <a:bodyPr>
            <a:normAutofit/>
          </a:bodyPr>
          <a:lstStyle/>
          <a:p>
            <a:pPr fontAlgn="base"/>
            <a:r>
              <a:rPr lang="en-US" dirty="0"/>
              <a:t>A reference line is used to show the average class size. </a:t>
            </a:r>
          </a:p>
          <a:p>
            <a:pPr fontAlgn="base"/>
            <a:r>
              <a:rPr lang="en-US" dirty="0"/>
              <a:t>This line helps illustrate the growth of the classes in the most recent semesters versus the earlier classes from 2012 and 2013. </a:t>
            </a:r>
          </a:p>
        </p:txBody>
      </p:sp>
      <p:sp>
        <p:nvSpPr>
          <p:cNvPr id="5" name="Rectangle 4">
            <a:extLst>
              <a:ext uri="{FF2B5EF4-FFF2-40B4-BE49-F238E27FC236}">
                <a16:creationId xmlns:a16="http://schemas.microsoft.com/office/drawing/2014/main" id="{32F8CEB3-9DED-4729-B1ED-BEDEAFE48AD6}"/>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0774776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897E23-244B-433A-9642-E7ED0F1B45C0}"/>
              </a:ext>
            </a:extLst>
          </p:cNvPr>
          <p:cNvPicPr>
            <a:picLocks noChangeAspect="1"/>
          </p:cNvPicPr>
          <p:nvPr/>
        </p:nvPicPr>
        <p:blipFill>
          <a:blip r:embed="rId2"/>
          <a:stretch>
            <a:fillRect/>
          </a:stretch>
        </p:blipFill>
        <p:spPr>
          <a:xfrm>
            <a:off x="3403064" y="1818370"/>
            <a:ext cx="5534773" cy="4351338"/>
          </a:xfrm>
          <a:prstGeom prst="rect">
            <a:avLst/>
          </a:prstGeom>
        </p:spPr>
      </p:pic>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sz="half" idx="1"/>
          </p:nvPr>
        </p:nvSpPr>
        <p:spPr/>
        <p:txBody>
          <a:bodyPr>
            <a:normAutofit fontScale="70000" lnSpcReduction="20000"/>
          </a:bodyPr>
          <a:lstStyle/>
          <a:p>
            <a:pPr fontAlgn="base"/>
            <a:r>
              <a:rPr lang="en-US" dirty="0"/>
              <a:t>A number of other alternatives could be used in this case, including: </a:t>
            </a:r>
          </a:p>
          <a:p>
            <a:pPr fontAlgn="base"/>
            <a:r>
              <a:rPr lang="en-US" dirty="0"/>
              <a:t>Comparing the average class size for the department to the classes.</a:t>
            </a:r>
          </a:p>
          <a:p>
            <a:pPr fontAlgn="base"/>
            <a:r>
              <a:rPr lang="en-US" dirty="0"/>
              <a:t>Comparing the average class size of the college to these classes.</a:t>
            </a:r>
          </a:p>
          <a:p>
            <a:pPr fontAlgn="base"/>
            <a:r>
              <a:rPr lang="en-US" dirty="0"/>
              <a:t>Using a bullet chart, with a target line on each bar chart, showing the course capacity. </a:t>
            </a:r>
          </a:p>
          <a:p>
            <a:pPr fontAlgn="base"/>
            <a:r>
              <a:rPr lang="en-US" dirty="0"/>
              <a:t>This would give an indication of how many open seats were available from semester to semester and could provide an indicator if a course was over capacity.</a:t>
            </a:r>
          </a:p>
          <a:p>
            <a:pPr fontAlgn="base"/>
            <a:endParaRPr lang="en-US" dirty="0"/>
          </a:p>
          <a:p>
            <a:pPr fontAlgn="base"/>
            <a:endParaRPr lang="en-US" dirty="0"/>
          </a:p>
        </p:txBody>
      </p:sp>
      <p:sp>
        <p:nvSpPr>
          <p:cNvPr id="5" name="Rectangle 4">
            <a:extLst>
              <a:ext uri="{FF2B5EF4-FFF2-40B4-BE49-F238E27FC236}">
                <a16:creationId xmlns:a16="http://schemas.microsoft.com/office/drawing/2014/main" id="{E0CFD612-2EB0-4596-881F-C444854F7880}"/>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0332704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024171A-B80D-44C4-856F-489BD0619350}"/>
              </a:ext>
            </a:extLst>
          </p:cNvPr>
          <p:cNvPicPr>
            <a:picLocks noChangeAspect="1"/>
          </p:cNvPicPr>
          <p:nvPr/>
        </p:nvPicPr>
        <p:blipFill>
          <a:blip r:embed="rId2"/>
          <a:stretch>
            <a:fillRect/>
          </a:stretch>
        </p:blipFill>
        <p:spPr>
          <a:xfrm>
            <a:off x="3763426" y="2002613"/>
            <a:ext cx="5224163" cy="3855170"/>
          </a:xfrm>
          <a:prstGeom prst="rect">
            <a:avLst/>
          </a:prstGeom>
        </p:spPr>
      </p:pic>
      <p:sp>
        <p:nvSpPr>
          <p:cNvPr id="2" name="Title 1">
            <a:extLst>
              <a:ext uri="{FF2B5EF4-FFF2-40B4-BE49-F238E27FC236}">
                <a16:creationId xmlns:a16="http://schemas.microsoft.com/office/drawing/2014/main" id="{6BEAE3E0-6C5B-44E2-8130-92F619DAB1B0}"/>
              </a:ext>
            </a:extLst>
          </p:cNvPr>
          <p:cNvSpPr>
            <a:spLocks noGrp="1"/>
          </p:cNvSpPr>
          <p:nvPr>
            <p:ph type="title"/>
          </p:nvPr>
        </p:nvSpPr>
        <p:spPr/>
        <p:txBody>
          <a:bodyPr/>
          <a:lstStyle/>
          <a:p>
            <a:r>
              <a:rPr lang="en-US" dirty="0"/>
              <a:t>How People Use the Dashboard</a:t>
            </a:r>
          </a:p>
        </p:txBody>
      </p:sp>
      <p:sp>
        <p:nvSpPr>
          <p:cNvPr id="3" name="Content Placeholder 2">
            <a:extLst>
              <a:ext uri="{FF2B5EF4-FFF2-40B4-BE49-F238E27FC236}">
                <a16:creationId xmlns:a16="http://schemas.microsoft.com/office/drawing/2014/main" id="{958A3052-BA33-41DB-9A4D-5A5D882BC273}"/>
              </a:ext>
            </a:extLst>
          </p:cNvPr>
          <p:cNvSpPr>
            <a:spLocks noGrp="1"/>
          </p:cNvSpPr>
          <p:nvPr>
            <p:ph sz="half" idx="1"/>
          </p:nvPr>
        </p:nvSpPr>
        <p:spPr/>
        <p:txBody>
          <a:bodyPr>
            <a:normAutofit/>
          </a:bodyPr>
          <a:lstStyle/>
          <a:p>
            <a:pPr fontAlgn="base"/>
            <a:r>
              <a:rPr lang="en-US" dirty="0">
                <a:hlinkClick r:id="rId3"/>
              </a:rPr>
              <a:t>Figure 2.2</a:t>
            </a:r>
            <a:r>
              <a:rPr lang="en-US" dirty="0"/>
              <a:t> shows the enrollments by year. </a:t>
            </a:r>
          </a:p>
          <a:p>
            <a:pPr fontAlgn="base"/>
            <a:r>
              <a:rPr lang="en-US" dirty="0"/>
              <a:t>This is similar to the chart in </a:t>
            </a:r>
            <a:r>
              <a:rPr lang="en-US" dirty="0">
                <a:hlinkClick r:id="rId4"/>
              </a:rPr>
              <a:t>Figure 2.1</a:t>
            </a:r>
            <a:r>
              <a:rPr lang="en-US" dirty="0"/>
              <a:t> but summarizes the enrollment by calendar year.</a:t>
            </a:r>
            <a:br>
              <a:rPr lang="en-US" dirty="0"/>
            </a:br>
            <a:endParaRPr lang="en-US" dirty="0"/>
          </a:p>
        </p:txBody>
      </p:sp>
      <p:sp>
        <p:nvSpPr>
          <p:cNvPr id="6" name="Rectangle 5">
            <a:extLst>
              <a:ext uri="{FF2B5EF4-FFF2-40B4-BE49-F238E27FC236}">
                <a16:creationId xmlns:a16="http://schemas.microsoft.com/office/drawing/2014/main" id="{9B1B5EBC-81B4-4FFA-B0C1-BBD1AC8CE87A}"/>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321548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B7B2F-698D-4F4A-B4C5-A1E72704F862}"/>
              </a:ext>
            </a:extLst>
          </p:cNvPr>
          <p:cNvSpPr>
            <a:spLocks noGrp="1"/>
          </p:cNvSpPr>
          <p:nvPr>
            <p:ph type="title"/>
          </p:nvPr>
        </p:nvSpPr>
        <p:spPr/>
        <p:txBody>
          <a:bodyPr/>
          <a:lstStyle/>
          <a:p>
            <a:r>
              <a:rPr lang="en-US" dirty="0"/>
              <a:t>COVID-19 DASHBOARD </a:t>
            </a:r>
            <a:br>
              <a:rPr lang="en-US" dirty="0"/>
            </a:br>
            <a:r>
              <a:rPr lang="en-US" dirty="0"/>
              <a:t>Johns Hopkins</a:t>
            </a:r>
          </a:p>
        </p:txBody>
      </p:sp>
      <p:pic>
        <p:nvPicPr>
          <p:cNvPr id="5" name="Picture 4">
            <a:extLst>
              <a:ext uri="{FF2B5EF4-FFF2-40B4-BE49-F238E27FC236}">
                <a16:creationId xmlns:a16="http://schemas.microsoft.com/office/drawing/2014/main" id="{1E2D40AC-A8CC-427B-B9E4-F0392DF7F1B0}"/>
              </a:ext>
            </a:extLst>
          </p:cNvPr>
          <p:cNvPicPr>
            <a:picLocks noChangeAspect="1"/>
          </p:cNvPicPr>
          <p:nvPr/>
        </p:nvPicPr>
        <p:blipFill>
          <a:blip r:embed="rId2"/>
          <a:stretch>
            <a:fillRect/>
          </a:stretch>
        </p:blipFill>
        <p:spPr>
          <a:xfrm>
            <a:off x="0" y="1825625"/>
            <a:ext cx="9144000" cy="4545600"/>
          </a:xfrm>
          <a:prstGeom prst="rect">
            <a:avLst/>
          </a:prstGeom>
        </p:spPr>
      </p:pic>
    </p:spTree>
    <p:extLst>
      <p:ext uri="{BB962C8B-B14F-4D97-AF65-F5344CB8AC3E}">
        <p14:creationId xmlns:p14="http://schemas.microsoft.com/office/powerpoint/2010/main" val="32723994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8E4EB-4AF8-4488-A014-850DC9E719FE}"/>
              </a:ext>
            </a:extLst>
          </p:cNvPr>
          <p:cNvSpPr>
            <a:spLocks noGrp="1"/>
          </p:cNvSpPr>
          <p:nvPr>
            <p:ph type="title"/>
          </p:nvPr>
        </p:nvSpPr>
        <p:spPr/>
        <p:txBody>
          <a:bodyPr/>
          <a:lstStyle/>
          <a:p>
            <a:r>
              <a:rPr lang="en-US" dirty="0"/>
              <a:t>Course Metrics Dashboard</a:t>
            </a:r>
          </a:p>
        </p:txBody>
      </p:sp>
      <p:sp>
        <p:nvSpPr>
          <p:cNvPr id="3" name="Content Placeholder 2">
            <a:extLst>
              <a:ext uri="{FF2B5EF4-FFF2-40B4-BE49-F238E27FC236}">
                <a16:creationId xmlns:a16="http://schemas.microsoft.com/office/drawing/2014/main" id="{44C930F4-1B8C-4648-9ECC-D5DBD9DAB252}"/>
              </a:ext>
            </a:extLst>
          </p:cNvPr>
          <p:cNvSpPr>
            <a:spLocks noGrp="1"/>
          </p:cNvSpPr>
          <p:nvPr>
            <p:ph sz="half" idx="1"/>
          </p:nvPr>
        </p:nvSpPr>
        <p:spPr/>
        <p:txBody>
          <a:bodyPr>
            <a:normAutofit fontScale="85000" lnSpcReduction="10000"/>
          </a:bodyPr>
          <a:lstStyle/>
          <a:p>
            <a:r>
              <a:rPr lang="en-US" dirty="0"/>
              <a:t>This particular example highlights the growth of the last two years.</a:t>
            </a:r>
          </a:p>
          <a:p>
            <a:r>
              <a:rPr lang="en-US" dirty="0"/>
              <a:t>That is, there are 1,097 totals students in five years but 687 in 2015–2016. </a:t>
            </a:r>
          </a:p>
          <a:p>
            <a:r>
              <a:rPr lang="en-US" dirty="0">
                <a:hlinkClick r:id="rId2"/>
              </a:rPr>
              <a:t>Figure 2.3</a:t>
            </a:r>
            <a:r>
              <a:rPr lang="en-US" dirty="0"/>
              <a:t> gives additional context as to why that is the case and shows the number of classes over time, which gives additional context to the large growth in the number of students.</a:t>
            </a:r>
          </a:p>
        </p:txBody>
      </p:sp>
      <p:sp>
        <p:nvSpPr>
          <p:cNvPr id="6" name="Rectangle 5">
            <a:extLst>
              <a:ext uri="{FF2B5EF4-FFF2-40B4-BE49-F238E27FC236}">
                <a16:creationId xmlns:a16="http://schemas.microsoft.com/office/drawing/2014/main" id="{A46BC221-B706-478F-804F-EA13AA4FDDA3}"/>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7" name="Picture 6">
            <a:extLst>
              <a:ext uri="{FF2B5EF4-FFF2-40B4-BE49-F238E27FC236}">
                <a16:creationId xmlns:a16="http://schemas.microsoft.com/office/drawing/2014/main" id="{EB39F4C0-0FE2-44D8-BC46-A43888109913}"/>
              </a:ext>
            </a:extLst>
          </p:cNvPr>
          <p:cNvPicPr>
            <a:picLocks noChangeAspect="1"/>
          </p:cNvPicPr>
          <p:nvPr/>
        </p:nvPicPr>
        <p:blipFill>
          <a:blip r:embed="rId3"/>
          <a:stretch>
            <a:fillRect/>
          </a:stretch>
        </p:blipFill>
        <p:spPr>
          <a:xfrm>
            <a:off x="4514850" y="2113639"/>
            <a:ext cx="4572001" cy="3280904"/>
          </a:xfrm>
          <a:prstGeom prst="rect">
            <a:avLst/>
          </a:prstGeom>
        </p:spPr>
      </p:pic>
    </p:spTree>
    <p:extLst>
      <p:ext uri="{BB962C8B-B14F-4D97-AF65-F5344CB8AC3E}">
        <p14:creationId xmlns:p14="http://schemas.microsoft.com/office/powerpoint/2010/main" val="37161932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8E4EB-4AF8-4488-A014-850DC9E719FE}"/>
              </a:ext>
            </a:extLst>
          </p:cNvPr>
          <p:cNvSpPr>
            <a:spLocks noGrp="1"/>
          </p:cNvSpPr>
          <p:nvPr>
            <p:ph type="title"/>
          </p:nvPr>
        </p:nvSpPr>
        <p:spPr/>
        <p:txBody>
          <a:bodyPr/>
          <a:lstStyle/>
          <a:p>
            <a:r>
              <a:rPr lang="en-US" dirty="0"/>
              <a:t>Course Metrics Dashboard</a:t>
            </a:r>
          </a:p>
        </p:txBody>
      </p:sp>
      <p:sp>
        <p:nvSpPr>
          <p:cNvPr id="3" name="Content Placeholder 2">
            <a:extLst>
              <a:ext uri="{FF2B5EF4-FFF2-40B4-BE49-F238E27FC236}">
                <a16:creationId xmlns:a16="http://schemas.microsoft.com/office/drawing/2014/main" id="{44C930F4-1B8C-4648-9ECC-D5DBD9DAB252}"/>
              </a:ext>
            </a:extLst>
          </p:cNvPr>
          <p:cNvSpPr>
            <a:spLocks noGrp="1"/>
          </p:cNvSpPr>
          <p:nvPr>
            <p:ph sz="half" idx="1"/>
          </p:nvPr>
        </p:nvSpPr>
        <p:spPr/>
        <p:txBody>
          <a:bodyPr>
            <a:normAutofit fontScale="70000" lnSpcReduction="20000"/>
          </a:bodyPr>
          <a:lstStyle/>
          <a:p>
            <a:r>
              <a:rPr lang="en-US" dirty="0">
                <a:hlinkClick r:id="rId2"/>
              </a:rPr>
              <a:t>Figure 2.3</a:t>
            </a:r>
            <a:r>
              <a:rPr lang="en-US" dirty="0"/>
              <a:t> highlights an important part of the data: </a:t>
            </a:r>
          </a:p>
          <a:p>
            <a:pPr marL="0" indent="0">
              <a:buNone/>
            </a:pPr>
            <a:r>
              <a:rPr lang="en-US" dirty="0"/>
              <a:t>For example, do we simply have more students because the class size grew from a 25-person classroom to a 220-seat auditorium?</a:t>
            </a:r>
          </a:p>
          <a:p>
            <a:r>
              <a:rPr lang="en-US" dirty="0"/>
              <a:t>In this case, the answer is no. </a:t>
            </a:r>
          </a:p>
          <a:p>
            <a:r>
              <a:rPr lang="en-US" dirty="0"/>
              <a:t>Although the class size did grow some, it didn't grow that much. </a:t>
            </a:r>
          </a:p>
          <a:p>
            <a:r>
              <a:rPr lang="en-US" dirty="0"/>
              <a:t>Rather, the biggest growth came from the number of classes, which grew from two classes in 2012 to six classes for 2016.</a:t>
            </a:r>
          </a:p>
        </p:txBody>
      </p:sp>
      <p:sp>
        <p:nvSpPr>
          <p:cNvPr id="5" name="Rectangle 4">
            <a:extLst>
              <a:ext uri="{FF2B5EF4-FFF2-40B4-BE49-F238E27FC236}">
                <a16:creationId xmlns:a16="http://schemas.microsoft.com/office/drawing/2014/main" id="{50DD3660-C107-468B-9BBC-DE6AAEA5D41E}"/>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7" name="Picture 6">
            <a:extLst>
              <a:ext uri="{FF2B5EF4-FFF2-40B4-BE49-F238E27FC236}">
                <a16:creationId xmlns:a16="http://schemas.microsoft.com/office/drawing/2014/main" id="{C0B092DF-71B0-445E-A3C1-AA7189E07418}"/>
              </a:ext>
            </a:extLst>
          </p:cNvPr>
          <p:cNvPicPr>
            <a:picLocks noChangeAspect="1"/>
          </p:cNvPicPr>
          <p:nvPr/>
        </p:nvPicPr>
        <p:blipFill>
          <a:blip r:embed="rId3"/>
          <a:stretch>
            <a:fillRect/>
          </a:stretch>
        </p:blipFill>
        <p:spPr>
          <a:xfrm>
            <a:off x="4514850" y="2113639"/>
            <a:ext cx="4572001" cy="3280904"/>
          </a:xfrm>
          <a:prstGeom prst="rect">
            <a:avLst/>
          </a:prstGeom>
        </p:spPr>
      </p:pic>
    </p:spTree>
    <p:extLst>
      <p:ext uri="{BB962C8B-B14F-4D97-AF65-F5344CB8AC3E}">
        <p14:creationId xmlns:p14="http://schemas.microsoft.com/office/powerpoint/2010/main" val="34015190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1FDC07-64CC-43FE-93D9-E8DDFCF02359}"/>
              </a:ext>
            </a:extLst>
          </p:cNvPr>
          <p:cNvPicPr>
            <a:picLocks noChangeAspect="1"/>
          </p:cNvPicPr>
          <p:nvPr/>
        </p:nvPicPr>
        <p:blipFill>
          <a:blip r:embed="rId2"/>
          <a:stretch>
            <a:fillRect/>
          </a:stretch>
        </p:blipFill>
        <p:spPr>
          <a:xfrm>
            <a:off x="2885453" y="1815070"/>
            <a:ext cx="6011899" cy="4219702"/>
          </a:xfrm>
          <a:prstGeom prst="rect">
            <a:avLst/>
          </a:prstGeom>
        </p:spPr>
      </p:pic>
      <p:sp>
        <p:nvSpPr>
          <p:cNvPr id="2" name="Title 1">
            <a:extLst>
              <a:ext uri="{FF2B5EF4-FFF2-40B4-BE49-F238E27FC236}">
                <a16:creationId xmlns:a16="http://schemas.microsoft.com/office/drawing/2014/main" id="{19E57DD6-CF4B-4DBC-85DE-482032DBE884}"/>
              </a:ext>
            </a:extLst>
          </p:cNvPr>
          <p:cNvSpPr>
            <a:spLocks noGrp="1"/>
          </p:cNvSpPr>
          <p:nvPr>
            <p:ph type="title"/>
          </p:nvPr>
        </p:nvSpPr>
        <p:spPr/>
        <p:txBody>
          <a:bodyPr/>
          <a:lstStyle/>
          <a:p>
            <a:r>
              <a:rPr lang="en-US" dirty="0"/>
              <a:t>Course Metrics Dashboard</a:t>
            </a:r>
          </a:p>
        </p:txBody>
      </p:sp>
      <p:sp>
        <p:nvSpPr>
          <p:cNvPr id="3" name="Content Placeholder 2">
            <a:extLst>
              <a:ext uri="{FF2B5EF4-FFF2-40B4-BE49-F238E27FC236}">
                <a16:creationId xmlns:a16="http://schemas.microsoft.com/office/drawing/2014/main" id="{7E6A8597-F9B6-4D82-AFF0-7FA8FC10236D}"/>
              </a:ext>
            </a:extLst>
          </p:cNvPr>
          <p:cNvSpPr>
            <a:spLocks noGrp="1"/>
          </p:cNvSpPr>
          <p:nvPr>
            <p:ph sz="half" idx="1"/>
          </p:nvPr>
        </p:nvSpPr>
        <p:spPr/>
        <p:txBody>
          <a:bodyPr/>
          <a:lstStyle/>
          <a:p>
            <a:r>
              <a:rPr lang="en-US" dirty="0"/>
              <a:t>Figure 2.4 gives the overall course rating for each course semester by semester.</a:t>
            </a:r>
          </a:p>
        </p:txBody>
      </p:sp>
      <p:sp>
        <p:nvSpPr>
          <p:cNvPr id="6" name="Rectangle 5">
            <a:extLst>
              <a:ext uri="{FF2B5EF4-FFF2-40B4-BE49-F238E27FC236}">
                <a16:creationId xmlns:a16="http://schemas.microsoft.com/office/drawing/2014/main" id="{D78742F5-9DB5-4613-B8CC-92BBB0F5BAD4}"/>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7523085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57FBC1-8370-4E61-99AA-C2A7E40A7D7F}"/>
              </a:ext>
            </a:extLst>
          </p:cNvPr>
          <p:cNvSpPr>
            <a:spLocks noGrp="1"/>
          </p:cNvSpPr>
          <p:nvPr>
            <p:ph type="title"/>
          </p:nvPr>
        </p:nvSpPr>
        <p:spPr/>
        <p:txBody>
          <a:bodyPr/>
          <a:lstStyle/>
          <a:p>
            <a:r>
              <a:rPr lang="en-US" dirty="0"/>
              <a:t>Course Metrics Dashboard</a:t>
            </a:r>
          </a:p>
        </p:txBody>
      </p:sp>
      <p:sp>
        <p:nvSpPr>
          <p:cNvPr id="6" name="Content Placeholder 5">
            <a:extLst>
              <a:ext uri="{FF2B5EF4-FFF2-40B4-BE49-F238E27FC236}">
                <a16:creationId xmlns:a16="http://schemas.microsoft.com/office/drawing/2014/main" id="{20D17DDE-8A9A-4F05-B18C-68C3BE7D5364}"/>
              </a:ext>
            </a:extLst>
          </p:cNvPr>
          <p:cNvSpPr>
            <a:spLocks noGrp="1"/>
          </p:cNvSpPr>
          <p:nvPr>
            <p:ph idx="1"/>
          </p:nvPr>
        </p:nvSpPr>
        <p:spPr/>
        <p:txBody>
          <a:bodyPr>
            <a:normAutofit fontScale="92500" lnSpcReduction="10000"/>
          </a:bodyPr>
          <a:lstStyle/>
          <a:p>
            <a:r>
              <a:rPr lang="en-US" b="1" dirty="0"/>
              <a:t>The course feedback is filled out by the students and is voluntary. </a:t>
            </a:r>
          </a:p>
          <a:p>
            <a:r>
              <a:rPr lang="en-US" dirty="0"/>
              <a:t>A series of standard questions is asked regarding every course using a rating on a scale of 1 to 8 and an opportunity for comments. </a:t>
            </a:r>
          </a:p>
          <a:p>
            <a:r>
              <a:rPr lang="en-US" dirty="0"/>
              <a:t>These ratings and feedback are used by the department heads and college to monitor course performance. </a:t>
            </a:r>
          </a:p>
          <a:p>
            <a:r>
              <a:rPr lang="en-US" dirty="0"/>
              <a:t>For example, if a course is rated excellent and also has at least a 50 percent response rate from students, the professor is named to the “Dean's List of Teaching Excellence” for the semester.</a:t>
            </a:r>
          </a:p>
        </p:txBody>
      </p:sp>
      <p:sp>
        <p:nvSpPr>
          <p:cNvPr id="4" name="Rectangle 3">
            <a:extLst>
              <a:ext uri="{FF2B5EF4-FFF2-40B4-BE49-F238E27FC236}">
                <a16:creationId xmlns:a16="http://schemas.microsoft.com/office/drawing/2014/main" id="{5A6723E7-F05C-475C-81B9-5E19DC5590A0}"/>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2032045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57FBC1-8370-4E61-99AA-C2A7E40A7D7F}"/>
              </a:ext>
            </a:extLst>
          </p:cNvPr>
          <p:cNvSpPr>
            <a:spLocks noGrp="1"/>
          </p:cNvSpPr>
          <p:nvPr>
            <p:ph type="title"/>
          </p:nvPr>
        </p:nvSpPr>
        <p:spPr/>
        <p:txBody>
          <a:bodyPr/>
          <a:lstStyle/>
          <a:p>
            <a:r>
              <a:rPr lang="en-US" dirty="0"/>
              <a:t>Course Metrics Dashboard</a:t>
            </a:r>
          </a:p>
        </p:txBody>
      </p:sp>
      <p:sp>
        <p:nvSpPr>
          <p:cNvPr id="6" name="Content Placeholder 5">
            <a:extLst>
              <a:ext uri="{FF2B5EF4-FFF2-40B4-BE49-F238E27FC236}">
                <a16:creationId xmlns:a16="http://schemas.microsoft.com/office/drawing/2014/main" id="{20D17DDE-8A9A-4F05-B18C-68C3BE7D5364}"/>
              </a:ext>
            </a:extLst>
          </p:cNvPr>
          <p:cNvSpPr>
            <a:spLocks noGrp="1"/>
          </p:cNvSpPr>
          <p:nvPr>
            <p:ph idx="1"/>
          </p:nvPr>
        </p:nvSpPr>
        <p:spPr/>
        <p:txBody>
          <a:bodyPr>
            <a:normAutofit/>
          </a:bodyPr>
          <a:lstStyle/>
          <a:p>
            <a:r>
              <a:rPr lang="en-US" dirty="0"/>
              <a:t>In some rating systems, there is a constant target set by an internal benchmark. </a:t>
            </a:r>
          </a:p>
          <a:p>
            <a:r>
              <a:rPr lang="en-US" dirty="0"/>
              <a:t>In other rating systems, the target moves from rating period to rating period; </a:t>
            </a:r>
          </a:p>
          <a:p>
            <a:pPr lvl="1"/>
            <a:r>
              <a:rPr lang="en-US" dirty="0"/>
              <a:t>for example, the benchmark may be set based on the average in the current period or the previous period. </a:t>
            </a:r>
          </a:p>
          <a:p>
            <a:r>
              <a:rPr lang="en-US" dirty="0"/>
              <a:t>Regardless of how it's calculated, a target line can add context to the data.</a:t>
            </a:r>
          </a:p>
        </p:txBody>
      </p:sp>
      <p:sp>
        <p:nvSpPr>
          <p:cNvPr id="4" name="Rectangle 3">
            <a:extLst>
              <a:ext uri="{FF2B5EF4-FFF2-40B4-BE49-F238E27FC236}">
                <a16:creationId xmlns:a16="http://schemas.microsoft.com/office/drawing/2014/main" id="{035E1E09-DE86-4A97-951E-42D12010DF90}"/>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5138517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57FBC1-8370-4E61-99AA-C2A7E40A7D7F}"/>
              </a:ext>
            </a:extLst>
          </p:cNvPr>
          <p:cNvSpPr>
            <a:spLocks noGrp="1"/>
          </p:cNvSpPr>
          <p:nvPr>
            <p:ph type="title"/>
          </p:nvPr>
        </p:nvSpPr>
        <p:spPr/>
        <p:txBody>
          <a:bodyPr/>
          <a:lstStyle/>
          <a:p>
            <a:r>
              <a:rPr lang="en-US" dirty="0"/>
              <a:t>Course Metrics Dashboard</a:t>
            </a:r>
          </a:p>
        </p:txBody>
      </p:sp>
      <p:sp>
        <p:nvSpPr>
          <p:cNvPr id="3" name="Rectangle 2">
            <a:extLst>
              <a:ext uri="{FF2B5EF4-FFF2-40B4-BE49-F238E27FC236}">
                <a16:creationId xmlns:a16="http://schemas.microsoft.com/office/drawing/2014/main" id="{E5BCF4B2-46EA-41F6-86F2-73C2BD91D769}"/>
              </a:ext>
            </a:extLst>
          </p:cNvPr>
          <p:cNvSpPr/>
          <p:nvPr/>
        </p:nvSpPr>
        <p:spPr>
          <a:xfrm>
            <a:off x="526094" y="1509711"/>
            <a:ext cx="8091812" cy="923330"/>
          </a:xfrm>
          <a:prstGeom prst="rect">
            <a:avLst/>
          </a:prstGeom>
        </p:spPr>
        <p:txBody>
          <a:bodyPr wrap="square">
            <a:spAutoFit/>
          </a:bodyPr>
          <a:lstStyle/>
          <a:p>
            <a:r>
              <a:rPr lang="en-US" dirty="0">
                <a:solidFill>
                  <a:srgbClr val="000000"/>
                </a:solidFill>
                <a:latin typeface="Georgia" panose="02040502050405020303" pitchFamily="18" charset="0"/>
              </a:rPr>
              <a:t>The dot plot on the bottom section of the dashboard, shown in </a:t>
            </a:r>
            <a:r>
              <a:rPr lang="en-US" dirty="0">
                <a:solidFill>
                  <a:srgbClr val="0000FF"/>
                </a:solidFill>
                <a:latin typeface="Georgia" panose="02040502050405020303" pitchFamily="18" charset="0"/>
                <a:hlinkClick r:id="rId2"/>
              </a:rPr>
              <a:t>Figure 2.5</a:t>
            </a:r>
            <a:r>
              <a:rPr lang="en-US" dirty="0">
                <a:solidFill>
                  <a:srgbClr val="000000"/>
                </a:solidFill>
                <a:latin typeface="Georgia" panose="02040502050405020303" pitchFamily="18" charset="0"/>
              </a:rPr>
              <a:t>, provides a detailed comparison for each of the questions asked on the course evaluation survey.</a:t>
            </a:r>
            <a:endParaRPr lang="en-US" dirty="0"/>
          </a:p>
        </p:txBody>
      </p:sp>
      <p:sp>
        <p:nvSpPr>
          <p:cNvPr id="6" name="Rectangle 5">
            <a:extLst>
              <a:ext uri="{FF2B5EF4-FFF2-40B4-BE49-F238E27FC236}">
                <a16:creationId xmlns:a16="http://schemas.microsoft.com/office/drawing/2014/main" id="{D0976C56-5446-4997-B85E-1F79C71B630F}"/>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8" name="Picture 7">
            <a:extLst>
              <a:ext uri="{FF2B5EF4-FFF2-40B4-BE49-F238E27FC236}">
                <a16:creationId xmlns:a16="http://schemas.microsoft.com/office/drawing/2014/main" id="{B007B63B-6695-47E2-B0D3-62B59E46F256}"/>
              </a:ext>
            </a:extLst>
          </p:cNvPr>
          <p:cNvPicPr>
            <a:picLocks noChangeAspect="1"/>
          </p:cNvPicPr>
          <p:nvPr/>
        </p:nvPicPr>
        <p:blipFill>
          <a:blip r:embed="rId3"/>
          <a:stretch>
            <a:fillRect/>
          </a:stretch>
        </p:blipFill>
        <p:spPr>
          <a:xfrm>
            <a:off x="613601" y="2368548"/>
            <a:ext cx="8334093" cy="3801159"/>
          </a:xfrm>
          <a:prstGeom prst="rect">
            <a:avLst/>
          </a:prstGeom>
        </p:spPr>
      </p:pic>
      <p:sp>
        <p:nvSpPr>
          <p:cNvPr id="9" name="TextBox 8">
            <a:extLst>
              <a:ext uri="{FF2B5EF4-FFF2-40B4-BE49-F238E27FC236}">
                <a16:creationId xmlns:a16="http://schemas.microsoft.com/office/drawing/2014/main" id="{BD84F37C-2B96-448C-9DC0-AE862DAE6190}"/>
              </a:ext>
            </a:extLst>
          </p:cNvPr>
          <p:cNvSpPr txBox="1"/>
          <p:nvPr/>
        </p:nvSpPr>
        <p:spPr>
          <a:xfrm>
            <a:off x="2261936" y="-1448223"/>
            <a:ext cx="2468946" cy="1015663"/>
          </a:xfrm>
          <a:prstGeom prst="rect">
            <a:avLst/>
          </a:prstGeom>
          <a:noFill/>
        </p:spPr>
        <p:txBody>
          <a:bodyPr wrap="square" rtlCol="0">
            <a:spAutoFit/>
          </a:bodyPr>
          <a:lstStyle/>
          <a:p>
            <a:r>
              <a:rPr lang="en-US" sz="1000" dirty="0"/>
              <a:t>I developed specific skills and competencies</a:t>
            </a:r>
          </a:p>
          <a:p>
            <a:r>
              <a:rPr lang="en-US" sz="1000" dirty="0"/>
              <a:t>Overall, this was an excellent course</a:t>
            </a:r>
          </a:p>
          <a:p>
            <a:r>
              <a:rPr lang="en-US" sz="1000" dirty="0"/>
              <a:t>The instructor graded fairly</a:t>
            </a:r>
          </a:p>
          <a:p>
            <a:r>
              <a:rPr lang="en-US" sz="1000" dirty="0"/>
              <a:t>The instructor was well organized</a:t>
            </a:r>
          </a:p>
          <a:p>
            <a:r>
              <a:rPr lang="en-US" sz="1000" dirty="0"/>
              <a:t>The instructor interacted well with students</a:t>
            </a:r>
          </a:p>
          <a:p>
            <a:r>
              <a:rPr lang="en-US" sz="1000" dirty="0"/>
              <a:t>Overall, this instructor was excellent</a:t>
            </a:r>
          </a:p>
        </p:txBody>
      </p:sp>
      <p:grpSp>
        <p:nvGrpSpPr>
          <p:cNvPr id="17" name="Group 16">
            <a:extLst>
              <a:ext uri="{FF2B5EF4-FFF2-40B4-BE49-F238E27FC236}">
                <a16:creationId xmlns:a16="http://schemas.microsoft.com/office/drawing/2014/main" id="{28905005-EAA9-4C41-9FF6-3375EBD2FC60}"/>
              </a:ext>
            </a:extLst>
          </p:cNvPr>
          <p:cNvGrpSpPr/>
          <p:nvPr/>
        </p:nvGrpSpPr>
        <p:grpSpPr>
          <a:xfrm>
            <a:off x="2627346" y="2689058"/>
            <a:ext cx="2064960" cy="1175591"/>
            <a:chOff x="2880018" y="2689058"/>
            <a:chExt cx="2064960" cy="1175591"/>
          </a:xfrm>
        </p:grpSpPr>
        <p:sp>
          <p:nvSpPr>
            <p:cNvPr id="10" name="Rectangle 9">
              <a:extLst>
                <a:ext uri="{FF2B5EF4-FFF2-40B4-BE49-F238E27FC236}">
                  <a16:creationId xmlns:a16="http://schemas.microsoft.com/office/drawing/2014/main" id="{AAF96C85-A261-4DCA-8606-E466862FAEB9}"/>
                </a:ext>
              </a:extLst>
            </p:cNvPr>
            <p:cNvSpPr/>
            <p:nvPr/>
          </p:nvSpPr>
          <p:spPr>
            <a:xfrm>
              <a:off x="2893593" y="2689058"/>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I developed specific skills and competencies</a:t>
              </a:r>
            </a:p>
          </p:txBody>
        </p:sp>
        <p:sp>
          <p:nvSpPr>
            <p:cNvPr id="11" name="Rectangle 10">
              <a:extLst>
                <a:ext uri="{FF2B5EF4-FFF2-40B4-BE49-F238E27FC236}">
                  <a16:creationId xmlns:a16="http://schemas.microsoft.com/office/drawing/2014/main" id="{A1D75508-F236-4036-A4F9-89ED08AB86B4}"/>
                </a:ext>
              </a:extLst>
            </p:cNvPr>
            <p:cNvSpPr/>
            <p:nvPr/>
          </p:nvSpPr>
          <p:spPr>
            <a:xfrm>
              <a:off x="2883565" y="2853490"/>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was an excellent course</a:t>
              </a:r>
            </a:p>
          </p:txBody>
        </p:sp>
        <p:sp>
          <p:nvSpPr>
            <p:cNvPr id="12" name="Rectangle 11">
              <a:extLst>
                <a:ext uri="{FF2B5EF4-FFF2-40B4-BE49-F238E27FC236}">
                  <a16:creationId xmlns:a16="http://schemas.microsoft.com/office/drawing/2014/main" id="{FB2430B8-C51B-4418-AE9A-8C3B7BF44BB0}"/>
                </a:ext>
              </a:extLst>
            </p:cNvPr>
            <p:cNvSpPr/>
            <p:nvPr/>
          </p:nvSpPr>
          <p:spPr>
            <a:xfrm>
              <a:off x="2883563" y="319054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graded fairly</a:t>
              </a:r>
            </a:p>
          </p:txBody>
        </p:sp>
        <p:sp>
          <p:nvSpPr>
            <p:cNvPr id="13" name="Rectangle 12">
              <a:extLst>
                <a:ext uri="{FF2B5EF4-FFF2-40B4-BE49-F238E27FC236}">
                  <a16:creationId xmlns:a16="http://schemas.microsoft.com/office/drawing/2014/main" id="{2BCC024D-3803-4431-B82F-6757E375339D}"/>
                </a:ext>
              </a:extLst>
            </p:cNvPr>
            <p:cNvSpPr/>
            <p:nvPr/>
          </p:nvSpPr>
          <p:spPr>
            <a:xfrm>
              <a:off x="2883562" y="337962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was well organized</a:t>
              </a:r>
            </a:p>
          </p:txBody>
        </p:sp>
        <p:sp>
          <p:nvSpPr>
            <p:cNvPr id="14" name="Rectangle 13">
              <a:extLst>
                <a:ext uri="{FF2B5EF4-FFF2-40B4-BE49-F238E27FC236}">
                  <a16:creationId xmlns:a16="http://schemas.microsoft.com/office/drawing/2014/main" id="{325369CA-DC42-45D1-AA79-73C3E7712892}"/>
                </a:ext>
              </a:extLst>
            </p:cNvPr>
            <p:cNvSpPr/>
            <p:nvPr/>
          </p:nvSpPr>
          <p:spPr>
            <a:xfrm>
              <a:off x="2883562" y="302201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communicated clearly</a:t>
              </a:r>
            </a:p>
          </p:txBody>
        </p:sp>
        <p:sp>
          <p:nvSpPr>
            <p:cNvPr id="15" name="Rectangle 14">
              <a:extLst>
                <a:ext uri="{FF2B5EF4-FFF2-40B4-BE49-F238E27FC236}">
                  <a16:creationId xmlns:a16="http://schemas.microsoft.com/office/drawing/2014/main" id="{26B2A41F-1079-4503-BD8D-49FA7D2B966F}"/>
                </a:ext>
              </a:extLst>
            </p:cNvPr>
            <p:cNvSpPr/>
            <p:nvPr/>
          </p:nvSpPr>
          <p:spPr>
            <a:xfrm>
              <a:off x="2883562" y="354815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interacted well with students</a:t>
              </a:r>
            </a:p>
          </p:txBody>
        </p:sp>
        <p:sp>
          <p:nvSpPr>
            <p:cNvPr id="16" name="Rectangle 15">
              <a:extLst>
                <a:ext uri="{FF2B5EF4-FFF2-40B4-BE49-F238E27FC236}">
                  <a16:creationId xmlns:a16="http://schemas.microsoft.com/office/drawing/2014/main" id="{87C9592A-9730-42A6-88BB-C4BB6CCDA71C}"/>
                </a:ext>
              </a:extLst>
            </p:cNvPr>
            <p:cNvSpPr/>
            <p:nvPr/>
          </p:nvSpPr>
          <p:spPr>
            <a:xfrm>
              <a:off x="2880018" y="3706401"/>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instructor was excellent</a:t>
              </a:r>
            </a:p>
          </p:txBody>
        </p:sp>
      </p:grpSp>
      <p:grpSp>
        <p:nvGrpSpPr>
          <p:cNvPr id="18" name="Group 17">
            <a:extLst>
              <a:ext uri="{FF2B5EF4-FFF2-40B4-BE49-F238E27FC236}">
                <a16:creationId xmlns:a16="http://schemas.microsoft.com/office/drawing/2014/main" id="{49446BC3-4F86-4E83-B3B2-9B97627FCF37}"/>
              </a:ext>
            </a:extLst>
          </p:cNvPr>
          <p:cNvGrpSpPr/>
          <p:nvPr/>
        </p:nvGrpSpPr>
        <p:grpSpPr>
          <a:xfrm>
            <a:off x="2634133" y="3971516"/>
            <a:ext cx="2064960" cy="1175591"/>
            <a:chOff x="2880018" y="2689058"/>
            <a:chExt cx="2064960" cy="1175591"/>
          </a:xfrm>
        </p:grpSpPr>
        <p:sp>
          <p:nvSpPr>
            <p:cNvPr id="19" name="Rectangle 18">
              <a:extLst>
                <a:ext uri="{FF2B5EF4-FFF2-40B4-BE49-F238E27FC236}">
                  <a16:creationId xmlns:a16="http://schemas.microsoft.com/office/drawing/2014/main" id="{D6F3D153-0C5C-44E5-8046-4F61ECC9B2D6}"/>
                </a:ext>
              </a:extLst>
            </p:cNvPr>
            <p:cNvSpPr/>
            <p:nvPr/>
          </p:nvSpPr>
          <p:spPr>
            <a:xfrm>
              <a:off x="2893593" y="2689058"/>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I developed specific skills and competencies</a:t>
              </a:r>
            </a:p>
          </p:txBody>
        </p:sp>
        <p:sp>
          <p:nvSpPr>
            <p:cNvPr id="20" name="Rectangle 19">
              <a:extLst>
                <a:ext uri="{FF2B5EF4-FFF2-40B4-BE49-F238E27FC236}">
                  <a16:creationId xmlns:a16="http://schemas.microsoft.com/office/drawing/2014/main" id="{BE299477-F2A7-4346-8437-EF6E46827772}"/>
                </a:ext>
              </a:extLst>
            </p:cNvPr>
            <p:cNvSpPr/>
            <p:nvPr/>
          </p:nvSpPr>
          <p:spPr>
            <a:xfrm>
              <a:off x="2883565" y="2853490"/>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was an excellent course</a:t>
              </a:r>
            </a:p>
          </p:txBody>
        </p:sp>
        <p:sp>
          <p:nvSpPr>
            <p:cNvPr id="21" name="Rectangle 20">
              <a:extLst>
                <a:ext uri="{FF2B5EF4-FFF2-40B4-BE49-F238E27FC236}">
                  <a16:creationId xmlns:a16="http://schemas.microsoft.com/office/drawing/2014/main" id="{478BA774-869E-43EE-86AD-0067F3E3D0A4}"/>
                </a:ext>
              </a:extLst>
            </p:cNvPr>
            <p:cNvSpPr/>
            <p:nvPr/>
          </p:nvSpPr>
          <p:spPr>
            <a:xfrm>
              <a:off x="2883563" y="319054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graded fairly</a:t>
              </a:r>
            </a:p>
          </p:txBody>
        </p:sp>
        <p:sp>
          <p:nvSpPr>
            <p:cNvPr id="22" name="Rectangle 21">
              <a:extLst>
                <a:ext uri="{FF2B5EF4-FFF2-40B4-BE49-F238E27FC236}">
                  <a16:creationId xmlns:a16="http://schemas.microsoft.com/office/drawing/2014/main" id="{586F533D-1043-40D3-9746-0D1D4E6DEBE0}"/>
                </a:ext>
              </a:extLst>
            </p:cNvPr>
            <p:cNvSpPr/>
            <p:nvPr/>
          </p:nvSpPr>
          <p:spPr>
            <a:xfrm>
              <a:off x="2883562" y="337962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was well organized</a:t>
              </a:r>
            </a:p>
          </p:txBody>
        </p:sp>
        <p:sp>
          <p:nvSpPr>
            <p:cNvPr id="23" name="Rectangle 22">
              <a:extLst>
                <a:ext uri="{FF2B5EF4-FFF2-40B4-BE49-F238E27FC236}">
                  <a16:creationId xmlns:a16="http://schemas.microsoft.com/office/drawing/2014/main" id="{EC96A2A9-0CB1-4FA8-A262-B6CAF50A05C2}"/>
                </a:ext>
              </a:extLst>
            </p:cNvPr>
            <p:cNvSpPr/>
            <p:nvPr/>
          </p:nvSpPr>
          <p:spPr>
            <a:xfrm>
              <a:off x="2883562" y="302201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communicated clearly</a:t>
              </a:r>
            </a:p>
          </p:txBody>
        </p:sp>
        <p:sp>
          <p:nvSpPr>
            <p:cNvPr id="24" name="Rectangle 23">
              <a:extLst>
                <a:ext uri="{FF2B5EF4-FFF2-40B4-BE49-F238E27FC236}">
                  <a16:creationId xmlns:a16="http://schemas.microsoft.com/office/drawing/2014/main" id="{D42C8486-EE82-461B-9021-D84FB71F4430}"/>
                </a:ext>
              </a:extLst>
            </p:cNvPr>
            <p:cNvSpPr/>
            <p:nvPr/>
          </p:nvSpPr>
          <p:spPr>
            <a:xfrm>
              <a:off x="2883562" y="354815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interacted well with students</a:t>
              </a:r>
            </a:p>
          </p:txBody>
        </p:sp>
        <p:sp>
          <p:nvSpPr>
            <p:cNvPr id="25" name="Rectangle 24">
              <a:extLst>
                <a:ext uri="{FF2B5EF4-FFF2-40B4-BE49-F238E27FC236}">
                  <a16:creationId xmlns:a16="http://schemas.microsoft.com/office/drawing/2014/main" id="{4A1164E9-23D0-41E0-AAAA-284D03F7B821}"/>
                </a:ext>
              </a:extLst>
            </p:cNvPr>
            <p:cNvSpPr/>
            <p:nvPr/>
          </p:nvSpPr>
          <p:spPr>
            <a:xfrm>
              <a:off x="2880018" y="3706401"/>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instructor was excellent</a:t>
              </a:r>
            </a:p>
          </p:txBody>
        </p:sp>
      </p:grpSp>
    </p:spTree>
    <p:extLst>
      <p:ext uri="{BB962C8B-B14F-4D97-AF65-F5344CB8AC3E}">
        <p14:creationId xmlns:p14="http://schemas.microsoft.com/office/powerpoint/2010/main" val="35412185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57FBC1-8370-4E61-99AA-C2A7E40A7D7F}"/>
              </a:ext>
            </a:extLst>
          </p:cNvPr>
          <p:cNvSpPr>
            <a:spLocks noGrp="1"/>
          </p:cNvSpPr>
          <p:nvPr>
            <p:ph type="title"/>
          </p:nvPr>
        </p:nvSpPr>
        <p:spPr/>
        <p:txBody>
          <a:bodyPr/>
          <a:lstStyle/>
          <a:p>
            <a:r>
              <a:rPr lang="en-US" dirty="0"/>
              <a:t>Course Metrics Dashboard</a:t>
            </a:r>
          </a:p>
        </p:txBody>
      </p:sp>
      <p:sp>
        <p:nvSpPr>
          <p:cNvPr id="3" name="Rectangle 2">
            <a:extLst>
              <a:ext uri="{FF2B5EF4-FFF2-40B4-BE49-F238E27FC236}">
                <a16:creationId xmlns:a16="http://schemas.microsoft.com/office/drawing/2014/main" id="{E5BCF4B2-46EA-41F6-86F2-73C2BD91D769}"/>
              </a:ext>
            </a:extLst>
          </p:cNvPr>
          <p:cNvSpPr/>
          <p:nvPr/>
        </p:nvSpPr>
        <p:spPr>
          <a:xfrm>
            <a:off x="526094" y="1306514"/>
            <a:ext cx="8091812" cy="1077218"/>
          </a:xfrm>
          <a:prstGeom prst="rect">
            <a:avLst/>
          </a:prstGeom>
        </p:spPr>
        <p:txBody>
          <a:bodyPr wrap="square">
            <a:spAutoFit/>
          </a:bodyPr>
          <a:lstStyle/>
          <a:p>
            <a:r>
              <a:rPr lang="en-US" sz="1600" dirty="0"/>
              <a:t>The dark gray dot shows the rating for all courses in the department, listed as </a:t>
            </a:r>
            <a:r>
              <a:rPr lang="en-US" sz="1600" b="1" dirty="0">
                <a:solidFill>
                  <a:schemeClr val="bg2">
                    <a:lumMod val="50000"/>
                  </a:schemeClr>
                </a:solidFill>
              </a:rPr>
              <a:t>“BANA,” </a:t>
            </a:r>
            <a:r>
              <a:rPr lang="en-US" sz="1600" dirty="0"/>
              <a:t>and a light gray vertical line indicates the rating for all of the courses in the rating period for the entire college. The </a:t>
            </a:r>
            <a:r>
              <a:rPr lang="en-US" sz="1600" dirty="0">
                <a:solidFill>
                  <a:srgbClr val="00B0F0"/>
                </a:solidFill>
              </a:rPr>
              <a:t>blue dot</a:t>
            </a:r>
            <a:r>
              <a:rPr lang="en-US" sz="1600" dirty="0"/>
              <a:t> indicates the rating for BANA6037, the particular course selected for comparison. All of these ratings are on a scale of </a:t>
            </a:r>
            <a:r>
              <a:rPr lang="en-US" sz="1600" b="1" dirty="0"/>
              <a:t>1 to 8.</a:t>
            </a:r>
          </a:p>
        </p:txBody>
      </p:sp>
      <p:sp>
        <p:nvSpPr>
          <p:cNvPr id="6" name="Rectangle 5">
            <a:extLst>
              <a:ext uri="{FF2B5EF4-FFF2-40B4-BE49-F238E27FC236}">
                <a16:creationId xmlns:a16="http://schemas.microsoft.com/office/drawing/2014/main" id="{AFF02025-81BD-45C9-997A-0AA1D78D8B6B}"/>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8" name="Picture 7">
            <a:extLst>
              <a:ext uri="{FF2B5EF4-FFF2-40B4-BE49-F238E27FC236}">
                <a16:creationId xmlns:a16="http://schemas.microsoft.com/office/drawing/2014/main" id="{C381E918-92E9-4E76-A71A-3D175B601322}"/>
              </a:ext>
            </a:extLst>
          </p:cNvPr>
          <p:cNvPicPr>
            <a:picLocks noChangeAspect="1"/>
          </p:cNvPicPr>
          <p:nvPr/>
        </p:nvPicPr>
        <p:blipFill>
          <a:blip r:embed="rId2"/>
          <a:stretch>
            <a:fillRect/>
          </a:stretch>
        </p:blipFill>
        <p:spPr>
          <a:xfrm>
            <a:off x="613601" y="2368548"/>
            <a:ext cx="8334093" cy="3801159"/>
          </a:xfrm>
          <a:prstGeom prst="rect">
            <a:avLst/>
          </a:prstGeom>
        </p:spPr>
      </p:pic>
      <p:grpSp>
        <p:nvGrpSpPr>
          <p:cNvPr id="9" name="Group 8">
            <a:extLst>
              <a:ext uri="{FF2B5EF4-FFF2-40B4-BE49-F238E27FC236}">
                <a16:creationId xmlns:a16="http://schemas.microsoft.com/office/drawing/2014/main" id="{06A7E619-C06F-47DB-9995-99DBED3A485B}"/>
              </a:ext>
            </a:extLst>
          </p:cNvPr>
          <p:cNvGrpSpPr/>
          <p:nvPr/>
        </p:nvGrpSpPr>
        <p:grpSpPr>
          <a:xfrm>
            <a:off x="2627346" y="2689058"/>
            <a:ext cx="2064960" cy="1175591"/>
            <a:chOff x="2880018" y="2689058"/>
            <a:chExt cx="2064960" cy="1175591"/>
          </a:xfrm>
        </p:grpSpPr>
        <p:sp>
          <p:nvSpPr>
            <p:cNvPr id="10" name="Rectangle 9">
              <a:extLst>
                <a:ext uri="{FF2B5EF4-FFF2-40B4-BE49-F238E27FC236}">
                  <a16:creationId xmlns:a16="http://schemas.microsoft.com/office/drawing/2014/main" id="{E003F587-B91D-409D-891F-6105C6A8E75E}"/>
                </a:ext>
              </a:extLst>
            </p:cNvPr>
            <p:cNvSpPr/>
            <p:nvPr/>
          </p:nvSpPr>
          <p:spPr>
            <a:xfrm>
              <a:off x="2893593" y="2689058"/>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I developed specific skills and competencies</a:t>
              </a:r>
            </a:p>
          </p:txBody>
        </p:sp>
        <p:sp>
          <p:nvSpPr>
            <p:cNvPr id="11" name="Rectangle 10">
              <a:extLst>
                <a:ext uri="{FF2B5EF4-FFF2-40B4-BE49-F238E27FC236}">
                  <a16:creationId xmlns:a16="http://schemas.microsoft.com/office/drawing/2014/main" id="{0A16138E-8386-4E36-A6EA-DED8C0162491}"/>
                </a:ext>
              </a:extLst>
            </p:cNvPr>
            <p:cNvSpPr/>
            <p:nvPr/>
          </p:nvSpPr>
          <p:spPr>
            <a:xfrm>
              <a:off x="2883565" y="2853490"/>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was an excellent course</a:t>
              </a:r>
            </a:p>
          </p:txBody>
        </p:sp>
        <p:sp>
          <p:nvSpPr>
            <p:cNvPr id="12" name="Rectangle 11">
              <a:extLst>
                <a:ext uri="{FF2B5EF4-FFF2-40B4-BE49-F238E27FC236}">
                  <a16:creationId xmlns:a16="http://schemas.microsoft.com/office/drawing/2014/main" id="{5131E0A6-7569-4BFD-AF22-65B7F27DC961}"/>
                </a:ext>
              </a:extLst>
            </p:cNvPr>
            <p:cNvSpPr/>
            <p:nvPr/>
          </p:nvSpPr>
          <p:spPr>
            <a:xfrm>
              <a:off x="2883563" y="319054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graded fairly</a:t>
              </a:r>
            </a:p>
          </p:txBody>
        </p:sp>
        <p:sp>
          <p:nvSpPr>
            <p:cNvPr id="13" name="Rectangle 12">
              <a:extLst>
                <a:ext uri="{FF2B5EF4-FFF2-40B4-BE49-F238E27FC236}">
                  <a16:creationId xmlns:a16="http://schemas.microsoft.com/office/drawing/2014/main" id="{41FC712B-A5AB-42F2-9F88-BCC594744BFC}"/>
                </a:ext>
              </a:extLst>
            </p:cNvPr>
            <p:cNvSpPr/>
            <p:nvPr/>
          </p:nvSpPr>
          <p:spPr>
            <a:xfrm>
              <a:off x="2883562" y="337962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was well organized</a:t>
              </a:r>
            </a:p>
          </p:txBody>
        </p:sp>
        <p:sp>
          <p:nvSpPr>
            <p:cNvPr id="14" name="Rectangle 13">
              <a:extLst>
                <a:ext uri="{FF2B5EF4-FFF2-40B4-BE49-F238E27FC236}">
                  <a16:creationId xmlns:a16="http://schemas.microsoft.com/office/drawing/2014/main" id="{33032A43-AD0C-4200-9B85-1E622FD198DD}"/>
                </a:ext>
              </a:extLst>
            </p:cNvPr>
            <p:cNvSpPr/>
            <p:nvPr/>
          </p:nvSpPr>
          <p:spPr>
            <a:xfrm>
              <a:off x="2883562" y="302201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communicated clearly</a:t>
              </a:r>
            </a:p>
          </p:txBody>
        </p:sp>
        <p:sp>
          <p:nvSpPr>
            <p:cNvPr id="15" name="Rectangle 14">
              <a:extLst>
                <a:ext uri="{FF2B5EF4-FFF2-40B4-BE49-F238E27FC236}">
                  <a16:creationId xmlns:a16="http://schemas.microsoft.com/office/drawing/2014/main" id="{CB2720BA-77EE-486C-A5CB-B8574A7BC3FE}"/>
                </a:ext>
              </a:extLst>
            </p:cNvPr>
            <p:cNvSpPr/>
            <p:nvPr/>
          </p:nvSpPr>
          <p:spPr>
            <a:xfrm>
              <a:off x="2883562" y="354815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interacted well with students</a:t>
              </a:r>
            </a:p>
          </p:txBody>
        </p:sp>
        <p:sp>
          <p:nvSpPr>
            <p:cNvPr id="16" name="Rectangle 15">
              <a:extLst>
                <a:ext uri="{FF2B5EF4-FFF2-40B4-BE49-F238E27FC236}">
                  <a16:creationId xmlns:a16="http://schemas.microsoft.com/office/drawing/2014/main" id="{57BB3A56-FFEC-4790-94D7-AFDA269CAB6B}"/>
                </a:ext>
              </a:extLst>
            </p:cNvPr>
            <p:cNvSpPr/>
            <p:nvPr/>
          </p:nvSpPr>
          <p:spPr>
            <a:xfrm>
              <a:off x="2880018" y="3706401"/>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instructor was excellent</a:t>
              </a:r>
            </a:p>
          </p:txBody>
        </p:sp>
      </p:grpSp>
      <p:grpSp>
        <p:nvGrpSpPr>
          <p:cNvPr id="17" name="Group 16">
            <a:extLst>
              <a:ext uri="{FF2B5EF4-FFF2-40B4-BE49-F238E27FC236}">
                <a16:creationId xmlns:a16="http://schemas.microsoft.com/office/drawing/2014/main" id="{33E860E3-C54B-428A-9916-927B13DC9EA8}"/>
              </a:ext>
            </a:extLst>
          </p:cNvPr>
          <p:cNvGrpSpPr/>
          <p:nvPr/>
        </p:nvGrpSpPr>
        <p:grpSpPr>
          <a:xfrm>
            <a:off x="2634133" y="3971516"/>
            <a:ext cx="2064960" cy="1175591"/>
            <a:chOff x="2880018" y="2689058"/>
            <a:chExt cx="2064960" cy="1175591"/>
          </a:xfrm>
        </p:grpSpPr>
        <p:sp>
          <p:nvSpPr>
            <p:cNvPr id="18" name="Rectangle 17">
              <a:extLst>
                <a:ext uri="{FF2B5EF4-FFF2-40B4-BE49-F238E27FC236}">
                  <a16:creationId xmlns:a16="http://schemas.microsoft.com/office/drawing/2014/main" id="{ADEB0251-25F0-4BB4-BCFC-5BAFBF039AB4}"/>
                </a:ext>
              </a:extLst>
            </p:cNvPr>
            <p:cNvSpPr/>
            <p:nvPr/>
          </p:nvSpPr>
          <p:spPr>
            <a:xfrm>
              <a:off x="2893593" y="2689058"/>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I developed specific skills and competencies</a:t>
              </a:r>
            </a:p>
          </p:txBody>
        </p:sp>
        <p:sp>
          <p:nvSpPr>
            <p:cNvPr id="19" name="Rectangle 18">
              <a:extLst>
                <a:ext uri="{FF2B5EF4-FFF2-40B4-BE49-F238E27FC236}">
                  <a16:creationId xmlns:a16="http://schemas.microsoft.com/office/drawing/2014/main" id="{9337F03D-E1AC-4F52-891F-0EE10B94C5C1}"/>
                </a:ext>
              </a:extLst>
            </p:cNvPr>
            <p:cNvSpPr/>
            <p:nvPr/>
          </p:nvSpPr>
          <p:spPr>
            <a:xfrm>
              <a:off x="2883565" y="2853490"/>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was an excellent course</a:t>
              </a:r>
            </a:p>
          </p:txBody>
        </p:sp>
        <p:sp>
          <p:nvSpPr>
            <p:cNvPr id="20" name="Rectangle 19">
              <a:extLst>
                <a:ext uri="{FF2B5EF4-FFF2-40B4-BE49-F238E27FC236}">
                  <a16:creationId xmlns:a16="http://schemas.microsoft.com/office/drawing/2014/main" id="{DF8FECFA-07AE-4653-B01F-D397F0C6989C}"/>
                </a:ext>
              </a:extLst>
            </p:cNvPr>
            <p:cNvSpPr/>
            <p:nvPr/>
          </p:nvSpPr>
          <p:spPr>
            <a:xfrm>
              <a:off x="2883563" y="319054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graded fairly</a:t>
              </a:r>
            </a:p>
          </p:txBody>
        </p:sp>
        <p:sp>
          <p:nvSpPr>
            <p:cNvPr id="21" name="Rectangle 20">
              <a:extLst>
                <a:ext uri="{FF2B5EF4-FFF2-40B4-BE49-F238E27FC236}">
                  <a16:creationId xmlns:a16="http://schemas.microsoft.com/office/drawing/2014/main" id="{D7B61D69-C0FA-4556-9F05-BB261FB345F3}"/>
                </a:ext>
              </a:extLst>
            </p:cNvPr>
            <p:cNvSpPr/>
            <p:nvPr/>
          </p:nvSpPr>
          <p:spPr>
            <a:xfrm>
              <a:off x="2883562" y="337962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was well organized</a:t>
              </a:r>
            </a:p>
          </p:txBody>
        </p:sp>
        <p:sp>
          <p:nvSpPr>
            <p:cNvPr id="22" name="Rectangle 21">
              <a:extLst>
                <a:ext uri="{FF2B5EF4-FFF2-40B4-BE49-F238E27FC236}">
                  <a16:creationId xmlns:a16="http://schemas.microsoft.com/office/drawing/2014/main" id="{AFD408E5-4E2D-43EE-83A8-956E3A781886}"/>
                </a:ext>
              </a:extLst>
            </p:cNvPr>
            <p:cNvSpPr/>
            <p:nvPr/>
          </p:nvSpPr>
          <p:spPr>
            <a:xfrm>
              <a:off x="2883562" y="302201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communicated clearly</a:t>
              </a:r>
            </a:p>
          </p:txBody>
        </p:sp>
        <p:sp>
          <p:nvSpPr>
            <p:cNvPr id="23" name="Rectangle 22">
              <a:extLst>
                <a:ext uri="{FF2B5EF4-FFF2-40B4-BE49-F238E27FC236}">
                  <a16:creationId xmlns:a16="http://schemas.microsoft.com/office/drawing/2014/main" id="{DBC55A8F-C399-48F6-B385-19F31AD23EAF}"/>
                </a:ext>
              </a:extLst>
            </p:cNvPr>
            <p:cNvSpPr/>
            <p:nvPr/>
          </p:nvSpPr>
          <p:spPr>
            <a:xfrm>
              <a:off x="2883562" y="354815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interacted well with students</a:t>
              </a:r>
            </a:p>
          </p:txBody>
        </p:sp>
        <p:sp>
          <p:nvSpPr>
            <p:cNvPr id="24" name="Rectangle 23">
              <a:extLst>
                <a:ext uri="{FF2B5EF4-FFF2-40B4-BE49-F238E27FC236}">
                  <a16:creationId xmlns:a16="http://schemas.microsoft.com/office/drawing/2014/main" id="{46BC517E-6069-4F31-819D-D0926D256C7B}"/>
                </a:ext>
              </a:extLst>
            </p:cNvPr>
            <p:cNvSpPr/>
            <p:nvPr/>
          </p:nvSpPr>
          <p:spPr>
            <a:xfrm>
              <a:off x="2880018" y="3706401"/>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instructor was excellent</a:t>
              </a:r>
            </a:p>
          </p:txBody>
        </p:sp>
      </p:grpSp>
    </p:spTree>
    <p:extLst>
      <p:ext uri="{BB962C8B-B14F-4D97-AF65-F5344CB8AC3E}">
        <p14:creationId xmlns:p14="http://schemas.microsoft.com/office/powerpoint/2010/main" val="3945280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57FBC1-8370-4E61-99AA-C2A7E40A7D7F}"/>
              </a:ext>
            </a:extLst>
          </p:cNvPr>
          <p:cNvSpPr>
            <a:spLocks noGrp="1"/>
          </p:cNvSpPr>
          <p:nvPr>
            <p:ph type="title"/>
          </p:nvPr>
        </p:nvSpPr>
        <p:spPr/>
        <p:txBody>
          <a:bodyPr/>
          <a:lstStyle/>
          <a:p>
            <a:r>
              <a:rPr lang="en-US" dirty="0"/>
              <a:t>Course Metrics Dashboard</a:t>
            </a:r>
          </a:p>
        </p:txBody>
      </p:sp>
      <p:sp>
        <p:nvSpPr>
          <p:cNvPr id="3" name="Rectangle 2">
            <a:extLst>
              <a:ext uri="{FF2B5EF4-FFF2-40B4-BE49-F238E27FC236}">
                <a16:creationId xmlns:a16="http://schemas.microsoft.com/office/drawing/2014/main" id="{E5BCF4B2-46EA-41F6-86F2-73C2BD91D769}"/>
              </a:ext>
            </a:extLst>
          </p:cNvPr>
          <p:cNvSpPr/>
          <p:nvPr/>
        </p:nvSpPr>
        <p:spPr>
          <a:xfrm>
            <a:off x="526094" y="1509711"/>
            <a:ext cx="8091812" cy="923330"/>
          </a:xfrm>
          <a:prstGeom prst="rect">
            <a:avLst/>
          </a:prstGeom>
        </p:spPr>
        <p:txBody>
          <a:bodyPr wrap="square">
            <a:spAutoFit/>
          </a:bodyPr>
          <a:lstStyle/>
          <a:p>
            <a:r>
              <a:rPr lang="en-US" dirty="0"/>
              <a:t>Notice that the axis for the rating does not start at zero. This makes sense because the values are within a small range of each other, and those differences within the small range matter.</a:t>
            </a:r>
            <a:endParaRPr lang="en-US" sz="1600" dirty="0"/>
          </a:p>
        </p:txBody>
      </p:sp>
      <p:sp>
        <p:nvSpPr>
          <p:cNvPr id="6" name="Rectangle 5">
            <a:extLst>
              <a:ext uri="{FF2B5EF4-FFF2-40B4-BE49-F238E27FC236}">
                <a16:creationId xmlns:a16="http://schemas.microsoft.com/office/drawing/2014/main" id="{5F61A85D-69DC-478C-97C3-A6251E85DDD5}"/>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8" name="Picture 7">
            <a:extLst>
              <a:ext uri="{FF2B5EF4-FFF2-40B4-BE49-F238E27FC236}">
                <a16:creationId xmlns:a16="http://schemas.microsoft.com/office/drawing/2014/main" id="{F9EBC46E-E34D-4291-8FA7-3AD3F72D2E3B}"/>
              </a:ext>
            </a:extLst>
          </p:cNvPr>
          <p:cNvPicPr>
            <a:picLocks noChangeAspect="1"/>
          </p:cNvPicPr>
          <p:nvPr/>
        </p:nvPicPr>
        <p:blipFill>
          <a:blip r:embed="rId2"/>
          <a:stretch>
            <a:fillRect/>
          </a:stretch>
        </p:blipFill>
        <p:spPr>
          <a:xfrm>
            <a:off x="613601" y="2368548"/>
            <a:ext cx="8334093" cy="3801159"/>
          </a:xfrm>
          <a:prstGeom prst="rect">
            <a:avLst/>
          </a:prstGeom>
        </p:spPr>
      </p:pic>
      <p:grpSp>
        <p:nvGrpSpPr>
          <p:cNvPr id="9" name="Group 8">
            <a:extLst>
              <a:ext uri="{FF2B5EF4-FFF2-40B4-BE49-F238E27FC236}">
                <a16:creationId xmlns:a16="http://schemas.microsoft.com/office/drawing/2014/main" id="{2BB8AF76-14D0-456A-A440-032E67A92C55}"/>
              </a:ext>
            </a:extLst>
          </p:cNvPr>
          <p:cNvGrpSpPr/>
          <p:nvPr/>
        </p:nvGrpSpPr>
        <p:grpSpPr>
          <a:xfrm>
            <a:off x="2627346" y="2689058"/>
            <a:ext cx="2064960" cy="1175591"/>
            <a:chOff x="2880018" y="2689058"/>
            <a:chExt cx="2064960" cy="1175591"/>
          </a:xfrm>
        </p:grpSpPr>
        <p:sp>
          <p:nvSpPr>
            <p:cNvPr id="10" name="Rectangle 9">
              <a:extLst>
                <a:ext uri="{FF2B5EF4-FFF2-40B4-BE49-F238E27FC236}">
                  <a16:creationId xmlns:a16="http://schemas.microsoft.com/office/drawing/2014/main" id="{1CBCA618-9D02-4775-B674-BC4673F72F1E}"/>
                </a:ext>
              </a:extLst>
            </p:cNvPr>
            <p:cNvSpPr/>
            <p:nvPr/>
          </p:nvSpPr>
          <p:spPr>
            <a:xfrm>
              <a:off x="2893593" y="2689058"/>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I developed specific skills and competencies</a:t>
              </a:r>
            </a:p>
          </p:txBody>
        </p:sp>
        <p:sp>
          <p:nvSpPr>
            <p:cNvPr id="11" name="Rectangle 10">
              <a:extLst>
                <a:ext uri="{FF2B5EF4-FFF2-40B4-BE49-F238E27FC236}">
                  <a16:creationId xmlns:a16="http://schemas.microsoft.com/office/drawing/2014/main" id="{38981ACC-8277-403C-BD8C-CEACBAA1341C}"/>
                </a:ext>
              </a:extLst>
            </p:cNvPr>
            <p:cNvSpPr/>
            <p:nvPr/>
          </p:nvSpPr>
          <p:spPr>
            <a:xfrm>
              <a:off x="2883565" y="2853490"/>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was an excellent course</a:t>
              </a:r>
            </a:p>
          </p:txBody>
        </p:sp>
        <p:sp>
          <p:nvSpPr>
            <p:cNvPr id="12" name="Rectangle 11">
              <a:extLst>
                <a:ext uri="{FF2B5EF4-FFF2-40B4-BE49-F238E27FC236}">
                  <a16:creationId xmlns:a16="http://schemas.microsoft.com/office/drawing/2014/main" id="{B9EB5870-D647-4AC5-B8FF-71D0462AEE53}"/>
                </a:ext>
              </a:extLst>
            </p:cNvPr>
            <p:cNvSpPr/>
            <p:nvPr/>
          </p:nvSpPr>
          <p:spPr>
            <a:xfrm>
              <a:off x="2883563" y="319054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graded fairly</a:t>
              </a:r>
            </a:p>
          </p:txBody>
        </p:sp>
        <p:sp>
          <p:nvSpPr>
            <p:cNvPr id="13" name="Rectangle 12">
              <a:extLst>
                <a:ext uri="{FF2B5EF4-FFF2-40B4-BE49-F238E27FC236}">
                  <a16:creationId xmlns:a16="http://schemas.microsoft.com/office/drawing/2014/main" id="{DB49E0E1-28C2-48CC-9A20-9740EB27BF4D}"/>
                </a:ext>
              </a:extLst>
            </p:cNvPr>
            <p:cNvSpPr/>
            <p:nvPr/>
          </p:nvSpPr>
          <p:spPr>
            <a:xfrm>
              <a:off x="2883562" y="337962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was well organized</a:t>
              </a:r>
            </a:p>
          </p:txBody>
        </p:sp>
        <p:sp>
          <p:nvSpPr>
            <p:cNvPr id="14" name="Rectangle 13">
              <a:extLst>
                <a:ext uri="{FF2B5EF4-FFF2-40B4-BE49-F238E27FC236}">
                  <a16:creationId xmlns:a16="http://schemas.microsoft.com/office/drawing/2014/main" id="{0C83A608-DCF3-4D8F-A232-C073EF95D3AC}"/>
                </a:ext>
              </a:extLst>
            </p:cNvPr>
            <p:cNvSpPr/>
            <p:nvPr/>
          </p:nvSpPr>
          <p:spPr>
            <a:xfrm>
              <a:off x="2883562" y="302201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communicated clearly</a:t>
              </a:r>
            </a:p>
          </p:txBody>
        </p:sp>
        <p:sp>
          <p:nvSpPr>
            <p:cNvPr id="15" name="Rectangle 14">
              <a:extLst>
                <a:ext uri="{FF2B5EF4-FFF2-40B4-BE49-F238E27FC236}">
                  <a16:creationId xmlns:a16="http://schemas.microsoft.com/office/drawing/2014/main" id="{5B6A42D7-FEF0-48D7-93E4-736BAE1C6EA0}"/>
                </a:ext>
              </a:extLst>
            </p:cNvPr>
            <p:cNvSpPr/>
            <p:nvPr/>
          </p:nvSpPr>
          <p:spPr>
            <a:xfrm>
              <a:off x="2883562" y="354815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interacted well with students</a:t>
              </a:r>
            </a:p>
          </p:txBody>
        </p:sp>
        <p:sp>
          <p:nvSpPr>
            <p:cNvPr id="16" name="Rectangle 15">
              <a:extLst>
                <a:ext uri="{FF2B5EF4-FFF2-40B4-BE49-F238E27FC236}">
                  <a16:creationId xmlns:a16="http://schemas.microsoft.com/office/drawing/2014/main" id="{9DE52B5F-F669-470B-B9A2-BFBFE1E38594}"/>
                </a:ext>
              </a:extLst>
            </p:cNvPr>
            <p:cNvSpPr/>
            <p:nvPr/>
          </p:nvSpPr>
          <p:spPr>
            <a:xfrm>
              <a:off x="2880018" y="3706401"/>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instructor was excellent</a:t>
              </a:r>
            </a:p>
          </p:txBody>
        </p:sp>
      </p:grpSp>
      <p:grpSp>
        <p:nvGrpSpPr>
          <p:cNvPr id="17" name="Group 16">
            <a:extLst>
              <a:ext uri="{FF2B5EF4-FFF2-40B4-BE49-F238E27FC236}">
                <a16:creationId xmlns:a16="http://schemas.microsoft.com/office/drawing/2014/main" id="{58F3FAA1-9100-461C-BFCC-BB084D0BD310}"/>
              </a:ext>
            </a:extLst>
          </p:cNvPr>
          <p:cNvGrpSpPr/>
          <p:nvPr/>
        </p:nvGrpSpPr>
        <p:grpSpPr>
          <a:xfrm>
            <a:off x="2634133" y="3971516"/>
            <a:ext cx="2064960" cy="1175591"/>
            <a:chOff x="2880018" y="2689058"/>
            <a:chExt cx="2064960" cy="1175591"/>
          </a:xfrm>
        </p:grpSpPr>
        <p:sp>
          <p:nvSpPr>
            <p:cNvPr id="18" name="Rectangle 17">
              <a:extLst>
                <a:ext uri="{FF2B5EF4-FFF2-40B4-BE49-F238E27FC236}">
                  <a16:creationId xmlns:a16="http://schemas.microsoft.com/office/drawing/2014/main" id="{1DB89B0D-FBE3-4D19-8F1E-580707CC5358}"/>
                </a:ext>
              </a:extLst>
            </p:cNvPr>
            <p:cNvSpPr/>
            <p:nvPr/>
          </p:nvSpPr>
          <p:spPr>
            <a:xfrm>
              <a:off x="2893593" y="2689058"/>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I developed specific skills and competencies</a:t>
              </a:r>
            </a:p>
          </p:txBody>
        </p:sp>
        <p:sp>
          <p:nvSpPr>
            <p:cNvPr id="19" name="Rectangle 18">
              <a:extLst>
                <a:ext uri="{FF2B5EF4-FFF2-40B4-BE49-F238E27FC236}">
                  <a16:creationId xmlns:a16="http://schemas.microsoft.com/office/drawing/2014/main" id="{CB060D2F-74AA-4B8F-9E9C-63F8352F2106}"/>
                </a:ext>
              </a:extLst>
            </p:cNvPr>
            <p:cNvSpPr/>
            <p:nvPr/>
          </p:nvSpPr>
          <p:spPr>
            <a:xfrm>
              <a:off x="2883565" y="2853490"/>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was an excellent course</a:t>
              </a:r>
            </a:p>
          </p:txBody>
        </p:sp>
        <p:sp>
          <p:nvSpPr>
            <p:cNvPr id="20" name="Rectangle 19">
              <a:extLst>
                <a:ext uri="{FF2B5EF4-FFF2-40B4-BE49-F238E27FC236}">
                  <a16:creationId xmlns:a16="http://schemas.microsoft.com/office/drawing/2014/main" id="{3AE4AA51-3E5C-4C73-8CD2-4F0FE8D7FA1E}"/>
                </a:ext>
              </a:extLst>
            </p:cNvPr>
            <p:cNvSpPr/>
            <p:nvPr/>
          </p:nvSpPr>
          <p:spPr>
            <a:xfrm>
              <a:off x="2883563" y="319054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graded fairly</a:t>
              </a:r>
            </a:p>
          </p:txBody>
        </p:sp>
        <p:sp>
          <p:nvSpPr>
            <p:cNvPr id="21" name="Rectangle 20">
              <a:extLst>
                <a:ext uri="{FF2B5EF4-FFF2-40B4-BE49-F238E27FC236}">
                  <a16:creationId xmlns:a16="http://schemas.microsoft.com/office/drawing/2014/main" id="{846F54C6-4597-4B6F-A2C0-ECE4CA491962}"/>
                </a:ext>
              </a:extLst>
            </p:cNvPr>
            <p:cNvSpPr/>
            <p:nvPr/>
          </p:nvSpPr>
          <p:spPr>
            <a:xfrm>
              <a:off x="2883562" y="337962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was well organized</a:t>
              </a:r>
            </a:p>
          </p:txBody>
        </p:sp>
        <p:sp>
          <p:nvSpPr>
            <p:cNvPr id="22" name="Rectangle 21">
              <a:extLst>
                <a:ext uri="{FF2B5EF4-FFF2-40B4-BE49-F238E27FC236}">
                  <a16:creationId xmlns:a16="http://schemas.microsoft.com/office/drawing/2014/main" id="{F70B1934-96F0-44A0-A51A-28738A72C7BC}"/>
                </a:ext>
              </a:extLst>
            </p:cNvPr>
            <p:cNvSpPr/>
            <p:nvPr/>
          </p:nvSpPr>
          <p:spPr>
            <a:xfrm>
              <a:off x="2883562" y="3022019"/>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communicated clearly</a:t>
              </a:r>
            </a:p>
          </p:txBody>
        </p:sp>
        <p:sp>
          <p:nvSpPr>
            <p:cNvPr id="23" name="Rectangle 22">
              <a:extLst>
                <a:ext uri="{FF2B5EF4-FFF2-40B4-BE49-F238E27FC236}">
                  <a16:creationId xmlns:a16="http://schemas.microsoft.com/office/drawing/2014/main" id="{25CD12B7-73C2-46D3-8228-87F5436CB326}"/>
                </a:ext>
              </a:extLst>
            </p:cNvPr>
            <p:cNvSpPr/>
            <p:nvPr/>
          </p:nvSpPr>
          <p:spPr>
            <a:xfrm>
              <a:off x="2883562" y="3548153"/>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The instructor interacted well with students</a:t>
              </a:r>
            </a:p>
          </p:txBody>
        </p:sp>
        <p:sp>
          <p:nvSpPr>
            <p:cNvPr id="24" name="Rectangle 23">
              <a:extLst>
                <a:ext uri="{FF2B5EF4-FFF2-40B4-BE49-F238E27FC236}">
                  <a16:creationId xmlns:a16="http://schemas.microsoft.com/office/drawing/2014/main" id="{442589E9-6971-4AF9-AED6-93E7CD856E7D}"/>
                </a:ext>
              </a:extLst>
            </p:cNvPr>
            <p:cNvSpPr/>
            <p:nvPr/>
          </p:nvSpPr>
          <p:spPr>
            <a:xfrm>
              <a:off x="2880018" y="3706401"/>
              <a:ext cx="2051385" cy="158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solidFill>
                    <a:schemeClr val="tx1"/>
                  </a:solidFill>
                </a:rPr>
                <a:t>Overall, this instructor was excellent</a:t>
              </a:r>
            </a:p>
          </p:txBody>
        </p:sp>
      </p:grpSp>
    </p:spTree>
    <p:extLst>
      <p:ext uri="{BB962C8B-B14F-4D97-AF65-F5344CB8AC3E}">
        <p14:creationId xmlns:p14="http://schemas.microsoft.com/office/powerpoint/2010/main" val="13272815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E79C0-4BAC-4325-88A2-75B464F4A8C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28476C6-AACE-4691-83E5-EE27250B9222}"/>
              </a:ext>
            </a:extLst>
          </p:cNvPr>
          <p:cNvSpPr>
            <a:spLocks noGrp="1"/>
          </p:cNvSpPr>
          <p:nvPr>
            <p:ph idx="1"/>
          </p:nvPr>
        </p:nvSpPr>
        <p:spPr/>
        <p:txBody>
          <a:bodyPr/>
          <a:lstStyle/>
          <a:p>
            <a:endParaRPr lang="en-US"/>
          </a:p>
        </p:txBody>
      </p:sp>
      <p:sp>
        <p:nvSpPr>
          <p:cNvPr id="5" name="Rectangle 4">
            <a:extLst>
              <a:ext uri="{FF2B5EF4-FFF2-40B4-BE49-F238E27FC236}">
                <a16:creationId xmlns:a16="http://schemas.microsoft.com/office/drawing/2014/main" id="{CA43D986-1C80-46C1-823F-5F87D7B62060}"/>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6" name="Picture 5">
            <a:extLst>
              <a:ext uri="{FF2B5EF4-FFF2-40B4-BE49-F238E27FC236}">
                <a16:creationId xmlns:a16="http://schemas.microsoft.com/office/drawing/2014/main" id="{EC322997-9A7A-4D21-80FB-935B14B4BF42}"/>
              </a:ext>
            </a:extLst>
          </p:cNvPr>
          <p:cNvPicPr>
            <a:picLocks noChangeAspect="1"/>
          </p:cNvPicPr>
          <p:nvPr/>
        </p:nvPicPr>
        <p:blipFill>
          <a:blip r:embed="rId2"/>
          <a:stretch>
            <a:fillRect/>
          </a:stretch>
        </p:blipFill>
        <p:spPr>
          <a:xfrm>
            <a:off x="0" y="2239555"/>
            <a:ext cx="9144000" cy="2378890"/>
          </a:xfrm>
          <a:prstGeom prst="rect">
            <a:avLst/>
          </a:prstGeom>
        </p:spPr>
      </p:pic>
    </p:spTree>
    <p:extLst>
      <p:ext uri="{BB962C8B-B14F-4D97-AF65-F5344CB8AC3E}">
        <p14:creationId xmlns:p14="http://schemas.microsoft.com/office/powerpoint/2010/main" val="21077660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52FD85D-19D6-4BE7-B015-C0BAAFBEA98B}"/>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2" name="Picture 1">
            <a:extLst>
              <a:ext uri="{FF2B5EF4-FFF2-40B4-BE49-F238E27FC236}">
                <a16:creationId xmlns:a16="http://schemas.microsoft.com/office/drawing/2014/main" id="{625A210E-3860-412C-B867-8FAB0CB043DC}"/>
              </a:ext>
            </a:extLst>
          </p:cNvPr>
          <p:cNvPicPr>
            <a:picLocks noChangeAspect="1"/>
          </p:cNvPicPr>
          <p:nvPr/>
        </p:nvPicPr>
        <p:blipFill>
          <a:blip r:embed="rId2"/>
          <a:stretch>
            <a:fillRect/>
          </a:stretch>
        </p:blipFill>
        <p:spPr>
          <a:xfrm>
            <a:off x="884321" y="66173"/>
            <a:ext cx="7919666" cy="6154510"/>
          </a:xfrm>
          <a:prstGeom prst="rect">
            <a:avLst/>
          </a:prstGeom>
        </p:spPr>
      </p:pic>
    </p:spTree>
    <p:extLst>
      <p:ext uri="{BB962C8B-B14F-4D97-AF65-F5344CB8AC3E}">
        <p14:creationId xmlns:p14="http://schemas.microsoft.com/office/powerpoint/2010/main" val="3333420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127F84-527D-4843-BF55-9A4630FEC599}"/>
              </a:ext>
            </a:extLst>
          </p:cNvPr>
          <p:cNvPicPr>
            <a:picLocks noChangeAspect="1"/>
          </p:cNvPicPr>
          <p:nvPr/>
        </p:nvPicPr>
        <p:blipFill>
          <a:blip r:embed="rId2"/>
          <a:stretch>
            <a:fillRect/>
          </a:stretch>
        </p:blipFill>
        <p:spPr>
          <a:xfrm>
            <a:off x="0" y="443945"/>
            <a:ext cx="9144000" cy="5970110"/>
          </a:xfrm>
          <a:prstGeom prst="rect">
            <a:avLst/>
          </a:prstGeom>
        </p:spPr>
      </p:pic>
    </p:spTree>
    <p:extLst>
      <p:ext uri="{BB962C8B-B14F-4D97-AF65-F5344CB8AC3E}">
        <p14:creationId xmlns:p14="http://schemas.microsoft.com/office/powerpoint/2010/main" val="10827752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3B5B9-4526-4C03-B3C6-FE06AA895945}"/>
              </a:ext>
            </a:extLst>
          </p:cNvPr>
          <p:cNvSpPr>
            <a:spLocks noGrp="1"/>
          </p:cNvSpPr>
          <p:nvPr>
            <p:ph type="title"/>
          </p:nvPr>
        </p:nvSpPr>
        <p:spPr/>
        <p:txBody>
          <a:bodyPr/>
          <a:lstStyle/>
          <a:p>
            <a:r>
              <a:rPr lang="en-US" dirty="0"/>
              <a:t>Why This Works</a:t>
            </a:r>
          </a:p>
        </p:txBody>
      </p:sp>
      <p:sp>
        <p:nvSpPr>
          <p:cNvPr id="3" name="Content Placeholder 2">
            <a:extLst>
              <a:ext uri="{FF2B5EF4-FFF2-40B4-BE49-F238E27FC236}">
                <a16:creationId xmlns:a16="http://schemas.microsoft.com/office/drawing/2014/main" id="{7A543239-4F5D-4D61-B31B-F3C4B2B03D6F}"/>
              </a:ext>
            </a:extLst>
          </p:cNvPr>
          <p:cNvSpPr>
            <a:spLocks noGrp="1"/>
          </p:cNvSpPr>
          <p:nvPr>
            <p:ph idx="1"/>
          </p:nvPr>
        </p:nvSpPr>
        <p:spPr/>
        <p:txBody>
          <a:bodyPr/>
          <a:lstStyle/>
          <a:p>
            <a:r>
              <a:rPr lang="en-US" dirty="0"/>
              <a:t>Easy-to-See Key Metrics</a:t>
            </a:r>
          </a:p>
          <a:p>
            <a:r>
              <a:rPr lang="en-US" dirty="0"/>
              <a:t>Simple Color Scheme</a:t>
            </a:r>
          </a:p>
          <a:p>
            <a:r>
              <a:rPr lang="en-US" dirty="0"/>
              <a:t>Potential to be Static or Interactive</a:t>
            </a:r>
          </a:p>
          <a:p>
            <a:r>
              <a:rPr lang="en-US" dirty="0"/>
              <a:t>Both Overview and Details are Clear</a:t>
            </a:r>
          </a:p>
        </p:txBody>
      </p:sp>
      <p:sp>
        <p:nvSpPr>
          <p:cNvPr id="4" name="Rectangle 3">
            <a:extLst>
              <a:ext uri="{FF2B5EF4-FFF2-40B4-BE49-F238E27FC236}">
                <a16:creationId xmlns:a16="http://schemas.microsoft.com/office/drawing/2014/main" id="{1EB9EC0F-9222-4721-BF74-C0D762F81B78}"/>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0250304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1D470-D204-47AF-87DB-E8389A8FD8AB}"/>
              </a:ext>
            </a:extLst>
          </p:cNvPr>
          <p:cNvSpPr>
            <a:spLocks noGrp="1"/>
          </p:cNvSpPr>
          <p:nvPr>
            <p:ph type="title"/>
          </p:nvPr>
        </p:nvSpPr>
        <p:spPr/>
        <p:txBody>
          <a:bodyPr/>
          <a:lstStyle/>
          <a:p>
            <a:r>
              <a:rPr lang="en-US" dirty="0"/>
              <a:t>The Traditional Approach and Why You Should Avoid It</a:t>
            </a:r>
          </a:p>
        </p:txBody>
      </p:sp>
      <p:sp>
        <p:nvSpPr>
          <p:cNvPr id="4" name="Text Placeholder 3">
            <a:extLst>
              <a:ext uri="{FF2B5EF4-FFF2-40B4-BE49-F238E27FC236}">
                <a16:creationId xmlns:a16="http://schemas.microsoft.com/office/drawing/2014/main" id="{0085F3CF-9C41-49C8-8680-7AB69AACC5E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579892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30F74F-C132-4431-A875-CD91ABF25C14}"/>
              </a:ext>
            </a:extLst>
          </p:cNvPr>
          <p:cNvSpPr>
            <a:spLocks noGrp="1"/>
          </p:cNvSpPr>
          <p:nvPr>
            <p:ph type="title"/>
          </p:nvPr>
        </p:nvSpPr>
        <p:spPr/>
        <p:txBody>
          <a:bodyPr/>
          <a:lstStyle/>
          <a:p>
            <a:r>
              <a:rPr lang="en-US" dirty="0"/>
              <a:t>Problems with Figure 2.6</a:t>
            </a:r>
          </a:p>
        </p:txBody>
      </p:sp>
      <p:sp>
        <p:nvSpPr>
          <p:cNvPr id="5" name="Content Placeholder 4">
            <a:extLst>
              <a:ext uri="{FF2B5EF4-FFF2-40B4-BE49-F238E27FC236}">
                <a16:creationId xmlns:a16="http://schemas.microsoft.com/office/drawing/2014/main" id="{1FF3E41F-A48A-413B-9FD4-386BFE394151}"/>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A21C8889-11DD-4A26-8BD4-C9B8EC003698}"/>
              </a:ext>
            </a:extLst>
          </p:cNvPr>
          <p:cNvPicPr>
            <a:picLocks noChangeAspect="1"/>
          </p:cNvPicPr>
          <p:nvPr/>
        </p:nvPicPr>
        <p:blipFill>
          <a:blip r:embed="rId2"/>
          <a:stretch>
            <a:fillRect/>
          </a:stretch>
        </p:blipFill>
        <p:spPr>
          <a:xfrm>
            <a:off x="691740" y="2311324"/>
            <a:ext cx="7760520" cy="3379940"/>
          </a:xfrm>
          <a:prstGeom prst="rect">
            <a:avLst/>
          </a:prstGeom>
        </p:spPr>
      </p:pic>
      <p:sp>
        <p:nvSpPr>
          <p:cNvPr id="7" name="Rectangle 6">
            <a:extLst>
              <a:ext uri="{FF2B5EF4-FFF2-40B4-BE49-F238E27FC236}">
                <a16:creationId xmlns:a16="http://schemas.microsoft.com/office/drawing/2014/main" id="{3B500692-BB4D-4C0D-982E-83ACA4FA0E18}"/>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8486883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C3589869-8363-49A7-B0DD-EBA8A4A9F81A}"/>
              </a:ext>
            </a:extLst>
          </p:cNvPr>
          <p:cNvGrpSpPr/>
          <p:nvPr/>
        </p:nvGrpSpPr>
        <p:grpSpPr>
          <a:xfrm>
            <a:off x="3051269" y="204679"/>
            <a:ext cx="5976284" cy="5897561"/>
            <a:chOff x="2991111" y="873124"/>
            <a:chExt cx="5976284" cy="5897561"/>
          </a:xfrm>
        </p:grpSpPr>
        <p:pic>
          <p:nvPicPr>
            <p:cNvPr id="7" name="Picture 6">
              <a:extLst>
                <a:ext uri="{FF2B5EF4-FFF2-40B4-BE49-F238E27FC236}">
                  <a16:creationId xmlns:a16="http://schemas.microsoft.com/office/drawing/2014/main" id="{0311DBCD-75A8-4E27-B65C-AB47EC9753AF}"/>
                </a:ext>
              </a:extLst>
            </p:cNvPr>
            <p:cNvPicPr>
              <a:picLocks noChangeAspect="1"/>
            </p:cNvPicPr>
            <p:nvPr/>
          </p:nvPicPr>
          <p:blipFill>
            <a:blip r:embed="rId2"/>
            <a:stretch>
              <a:fillRect/>
            </a:stretch>
          </p:blipFill>
          <p:spPr>
            <a:xfrm>
              <a:off x="5262170" y="873124"/>
              <a:ext cx="3705225" cy="5619750"/>
            </a:xfrm>
            <a:prstGeom prst="rect">
              <a:avLst/>
            </a:prstGeom>
          </p:spPr>
        </p:pic>
        <p:pic>
          <p:nvPicPr>
            <p:cNvPr id="8" name="Picture 7">
              <a:extLst>
                <a:ext uri="{FF2B5EF4-FFF2-40B4-BE49-F238E27FC236}">
                  <a16:creationId xmlns:a16="http://schemas.microsoft.com/office/drawing/2014/main" id="{C6CC8BD3-FDE0-453C-8AC5-660F490EA3B0}"/>
                </a:ext>
              </a:extLst>
            </p:cNvPr>
            <p:cNvPicPr>
              <a:picLocks noChangeAspect="1"/>
            </p:cNvPicPr>
            <p:nvPr/>
          </p:nvPicPr>
          <p:blipFill>
            <a:blip r:embed="rId3"/>
            <a:stretch>
              <a:fillRect/>
            </a:stretch>
          </p:blipFill>
          <p:spPr>
            <a:xfrm>
              <a:off x="2991111" y="6484935"/>
              <a:ext cx="5867400" cy="285750"/>
            </a:xfrm>
            <a:prstGeom prst="rect">
              <a:avLst/>
            </a:prstGeom>
          </p:spPr>
        </p:pic>
      </p:grpSp>
      <p:sp>
        <p:nvSpPr>
          <p:cNvPr id="2" name="Title 1">
            <a:extLst>
              <a:ext uri="{FF2B5EF4-FFF2-40B4-BE49-F238E27FC236}">
                <a16:creationId xmlns:a16="http://schemas.microsoft.com/office/drawing/2014/main" id="{D46DF65B-A3A1-4728-A2C1-BEDD06A06A3F}"/>
              </a:ext>
            </a:extLst>
          </p:cNvPr>
          <p:cNvSpPr>
            <a:spLocks noGrp="1"/>
          </p:cNvSpPr>
          <p:nvPr>
            <p:ph type="title"/>
          </p:nvPr>
        </p:nvSpPr>
        <p:spPr/>
        <p:txBody>
          <a:bodyPr/>
          <a:lstStyle/>
          <a:p>
            <a:r>
              <a:rPr lang="en-US" dirty="0"/>
              <a:t>Problems with Figure 2.7</a:t>
            </a:r>
          </a:p>
        </p:txBody>
      </p:sp>
      <p:sp>
        <p:nvSpPr>
          <p:cNvPr id="3" name="Content Placeholder 2">
            <a:extLst>
              <a:ext uri="{FF2B5EF4-FFF2-40B4-BE49-F238E27FC236}">
                <a16:creationId xmlns:a16="http://schemas.microsoft.com/office/drawing/2014/main" id="{C0A22098-4FF7-432B-A9EC-E0C0E6AE02C1}"/>
              </a:ext>
            </a:extLst>
          </p:cNvPr>
          <p:cNvSpPr>
            <a:spLocks noGrp="1"/>
          </p:cNvSpPr>
          <p:nvPr>
            <p:ph sz="half" idx="1"/>
          </p:nvPr>
        </p:nvSpPr>
        <p:spPr>
          <a:xfrm>
            <a:off x="628649" y="1825625"/>
            <a:ext cx="4281553" cy="4351338"/>
          </a:xfrm>
        </p:spPr>
        <p:txBody>
          <a:bodyPr>
            <a:normAutofit fontScale="92500" lnSpcReduction="20000"/>
          </a:bodyPr>
          <a:lstStyle/>
          <a:p>
            <a:pPr fontAlgn="base"/>
            <a:r>
              <a:rPr lang="en-US" dirty="0"/>
              <a:t>The graphical representation is a bar chart on a fixed axis. </a:t>
            </a:r>
          </a:p>
          <a:p>
            <a:pPr lvl="1" fontAlgn="base"/>
            <a:r>
              <a:rPr lang="en-US" dirty="0"/>
              <a:t>Although this encoding of the data works, it hides the small differences in the scale of the ratings. </a:t>
            </a:r>
          </a:p>
          <a:p>
            <a:pPr lvl="1" fontAlgn="base"/>
            <a:r>
              <a:rPr lang="en-US" dirty="0"/>
              <a:t>As an example, it's very hard to see the difference between 6.4 and 6.8 on the bar chart.</a:t>
            </a:r>
          </a:p>
          <a:p>
            <a:pPr fontAlgn="base"/>
            <a:r>
              <a:rPr lang="en-US" dirty="0"/>
              <a:t>The colors are bright and alerting. </a:t>
            </a:r>
          </a:p>
          <a:p>
            <a:pPr lvl="1" fontAlgn="base"/>
            <a:r>
              <a:rPr lang="en-US" dirty="0"/>
              <a:t>Bright yellow and bright red are being used to show a standard categorical color.</a:t>
            </a:r>
          </a:p>
          <a:p>
            <a:endParaRPr lang="en-US" dirty="0"/>
          </a:p>
        </p:txBody>
      </p:sp>
      <p:sp>
        <p:nvSpPr>
          <p:cNvPr id="10" name="Rectangle 9">
            <a:extLst>
              <a:ext uri="{FF2B5EF4-FFF2-40B4-BE49-F238E27FC236}">
                <a16:creationId xmlns:a16="http://schemas.microsoft.com/office/drawing/2014/main" id="{D119D41E-7AF6-456F-B894-5DE0B926D22A}"/>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53018443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3AF09-614A-4F91-B0A5-A016C4BB8C8B}"/>
              </a:ext>
            </a:extLst>
          </p:cNvPr>
          <p:cNvSpPr>
            <a:spLocks noGrp="1"/>
          </p:cNvSpPr>
          <p:nvPr>
            <p:ph type="title"/>
          </p:nvPr>
        </p:nvSpPr>
        <p:spPr/>
        <p:txBody>
          <a:bodyPr/>
          <a:lstStyle/>
          <a:p>
            <a:r>
              <a:rPr lang="en-US" dirty="0"/>
              <a:t>Author Commentary</a:t>
            </a:r>
          </a:p>
        </p:txBody>
      </p:sp>
      <p:sp>
        <p:nvSpPr>
          <p:cNvPr id="3" name="Content Placeholder 2">
            <a:extLst>
              <a:ext uri="{FF2B5EF4-FFF2-40B4-BE49-F238E27FC236}">
                <a16:creationId xmlns:a16="http://schemas.microsoft.com/office/drawing/2014/main" id="{A5136A35-EDEA-4C33-9264-659083D90ECA}"/>
              </a:ext>
            </a:extLst>
          </p:cNvPr>
          <p:cNvSpPr>
            <a:spLocks noGrp="1"/>
          </p:cNvSpPr>
          <p:nvPr>
            <p:ph sz="half" idx="1"/>
          </p:nvPr>
        </p:nvSpPr>
        <p:spPr>
          <a:xfrm>
            <a:off x="353076" y="1419428"/>
            <a:ext cx="8001783" cy="2783953"/>
          </a:xfrm>
        </p:spPr>
        <p:txBody>
          <a:bodyPr>
            <a:normAutofit/>
          </a:bodyPr>
          <a:lstStyle/>
          <a:p>
            <a:pPr marL="0" indent="0">
              <a:buNone/>
            </a:pPr>
            <a:r>
              <a:rPr lang="en-US" sz="2000" b="1" dirty="0"/>
              <a:t>JEFF:</a:t>
            </a:r>
            <a:r>
              <a:rPr lang="en-US" sz="2000" dirty="0"/>
              <a:t> I chose to label the dot plot (see </a:t>
            </a:r>
            <a:r>
              <a:rPr lang="en-US" sz="2000" dirty="0">
                <a:hlinkClick r:id="rId2"/>
              </a:rPr>
              <a:t>Figure 2.5</a:t>
            </a:r>
            <a:r>
              <a:rPr lang="en-US" sz="2000" dirty="0"/>
              <a:t>.) with only the rating for the course. By doing this, I avoided over labeling the dot plot with every point. In an interactive version of the dashboard, a descriptive tool tip could be used that would provide detailed information about every point when the user hovers over them.</a:t>
            </a:r>
          </a:p>
        </p:txBody>
      </p:sp>
      <p:pic>
        <p:nvPicPr>
          <p:cNvPr id="5" name="Picture 4">
            <a:extLst>
              <a:ext uri="{FF2B5EF4-FFF2-40B4-BE49-F238E27FC236}">
                <a16:creationId xmlns:a16="http://schemas.microsoft.com/office/drawing/2014/main" id="{C91AE7C1-3680-495F-B64D-35D66CDCB8F9}"/>
              </a:ext>
            </a:extLst>
          </p:cNvPr>
          <p:cNvPicPr>
            <a:picLocks noChangeAspect="1"/>
          </p:cNvPicPr>
          <p:nvPr/>
        </p:nvPicPr>
        <p:blipFill>
          <a:blip r:embed="rId3"/>
          <a:stretch>
            <a:fillRect/>
          </a:stretch>
        </p:blipFill>
        <p:spPr>
          <a:xfrm>
            <a:off x="628650" y="2972247"/>
            <a:ext cx="8347064" cy="3265713"/>
          </a:xfrm>
          <a:prstGeom prst="rect">
            <a:avLst/>
          </a:prstGeom>
        </p:spPr>
      </p:pic>
      <p:sp>
        <p:nvSpPr>
          <p:cNvPr id="6" name="Rectangle 5">
            <a:extLst>
              <a:ext uri="{FF2B5EF4-FFF2-40B4-BE49-F238E27FC236}">
                <a16:creationId xmlns:a16="http://schemas.microsoft.com/office/drawing/2014/main" id="{A93F56E8-0D24-4D0A-AAC3-27AE9EE22FB3}"/>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72774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3AF09-614A-4F91-B0A5-A016C4BB8C8B}"/>
              </a:ext>
            </a:extLst>
          </p:cNvPr>
          <p:cNvSpPr>
            <a:spLocks noGrp="1"/>
          </p:cNvSpPr>
          <p:nvPr>
            <p:ph type="title"/>
          </p:nvPr>
        </p:nvSpPr>
        <p:spPr/>
        <p:txBody>
          <a:bodyPr/>
          <a:lstStyle/>
          <a:p>
            <a:r>
              <a:rPr lang="en-US" dirty="0"/>
              <a:t>Author Commentary</a:t>
            </a:r>
          </a:p>
        </p:txBody>
      </p:sp>
      <p:sp>
        <p:nvSpPr>
          <p:cNvPr id="3" name="Content Placeholder 2">
            <a:extLst>
              <a:ext uri="{FF2B5EF4-FFF2-40B4-BE49-F238E27FC236}">
                <a16:creationId xmlns:a16="http://schemas.microsoft.com/office/drawing/2014/main" id="{A5136A35-EDEA-4C33-9264-659083D90ECA}"/>
              </a:ext>
            </a:extLst>
          </p:cNvPr>
          <p:cNvSpPr>
            <a:spLocks noGrp="1"/>
          </p:cNvSpPr>
          <p:nvPr>
            <p:ph sz="half" idx="1"/>
          </p:nvPr>
        </p:nvSpPr>
        <p:spPr>
          <a:xfrm>
            <a:off x="353076" y="1419428"/>
            <a:ext cx="8001783" cy="2783953"/>
          </a:xfrm>
        </p:spPr>
        <p:txBody>
          <a:bodyPr>
            <a:normAutofit/>
          </a:bodyPr>
          <a:lstStyle/>
          <a:p>
            <a:pPr marL="0" indent="0">
              <a:buNone/>
            </a:pPr>
            <a:r>
              <a:rPr lang="en-US" sz="2000" b="1" dirty="0"/>
              <a:t>JEFF:</a:t>
            </a:r>
            <a:r>
              <a:rPr lang="en-US" sz="2000" dirty="0"/>
              <a:t> Labels could also be moved to the center of the dots. In this particular data set, the granularity of the data required one decimal place. Because of the extra decimal place, moving the labels inside the circles required a much smaller font size or a larger circle, so I chose to place them outside of the circles.</a:t>
            </a:r>
          </a:p>
        </p:txBody>
      </p:sp>
      <p:pic>
        <p:nvPicPr>
          <p:cNvPr id="5" name="Picture 4">
            <a:extLst>
              <a:ext uri="{FF2B5EF4-FFF2-40B4-BE49-F238E27FC236}">
                <a16:creationId xmlns:a16="http://schemas.microsoft.com/office/drawing/2014/main" id="{C91AE7C1-3680-495F-B64D-35D66CDCB8F9}"/>
              </a:ext>
            </a:extLst>
          </p:cNvPr>
          <p:cNvPicPr>
            <a:picLocks noChangeAspect="1"/>
          </p:cNvPicPr>
          <p:nvPr/>
        </p:nvPicPr>
        <p:blipFill>
          <a:blip r:embed="rId2"/>
          <a:stretch>
            <a:fillRect/>
          </a:stretch>
        </p:blipFill>
        <p:spPr>
          <a:xfrm>
            <a:off x="628650" y="3072456"/>
            <a:ext cx="8347064" cy="3265713"/>
          </a:xfrm>
          <a:prstGeom prst="rect">
            <a:avLst/>
          </a:prstGeom>
        </p:spPr>
      </p:pic>
      <p:sp>
        <p:nvSpPr>
          <p:cNvPr id="6" name="Rectangle 5">
            <a:extLst>
              <a:ext uri="{FF2B5EF4-FFF2-40B4-BE49-F238E27FC236}">
                <a16:creationId xmlns:a16="http://schemas.microsoft.com/office/drawing/2014/main" id="{C1D9DDC3-0BAA-4D61-A2DD-8CF017A6BA12}"/>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9188432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3AF09-614A-4F91-B0A5-A016C4BB8C8B}"/>
              </a:ext>
            </a:extLst>
          </p:cNvPr>
          <p:cNvSpPr>
            <a:spLocks noGrp="1"/>
          </p:cNvSpPr>
          <p:nvPr>
            <p:ph type="title"/>
          </p:nvPr>
        </p:nvSpPr>
        <p:spPr/>
        <p:txBody>
          <a:bodyPr/>
          <a:lstStyle/>
          <a:p>
            <a:r>
              <a:rPr lang="en-US" dirty="0"/>
              <a:t>Author Commentary</a:t>
            </a:r>
          </a:p>
        </p:txBody>
      </p:sp>
      <p:sp>
        <p:nvSpPr>
          <p:cNvPr id="3" name="Content Placeholder 2">
            <a:extLst>
              <a:ext uri="{FF2B5EF4-FFF2-40B4-BE49-F238E27FC236}">
                <a16:creationId xmlns:a16="http://schemas.microsoft.com/office/drawing/2014/main" id="{A5136A35-EDEA-4C33-9264-659083D90ECA}"/>
              </a:ext>
            </a:extLst>
          </p:cNvPr>
          <p:cNvSpPr>
            <a:spLocks noGrp="1"/>
          </p:cNvSpPr>
          <p:nvPr>
            <p:ph sz="half" idx="1"/>
          </p:nvPr>
        </p:nvSpPr>
        <p:spPr>
          <a:xfrm>
            <a:off x="353076" y="1419428"/>
            <a:ext cx="8001783" cy="2783953"/>
          </a:xfrm>
        </p:spPr>
        <p:txBody>
          <a:bodyPr>
            <a:normAutofit/>
          </a:bodyPr>
          <a:lstStyle/>
          <a:p>
            <a:pPr marL="0" indent="0">
              <a:buNone/>
            </a:pPr>
            <a:r>
              <a:rPr lang="en-US" sz="2000" b="1" dirty="0"/>
              <a:t>JEFF:</a:t>
            </a:r>
            <a:r>
              <a:rPr lang="en-US" sz="2000" dirty="0"/>
              <a:t> One design choice I made was to keep the width of the bars on the bar charts similar from chart to chart (see Figures 2.1, 2.2, 2.3, 2.4). I typically set the width of bar charts to allow approximately 25 to 50 percent of the bar width as spacing between the bars on bar charts (and just a slight space between the bars on histograms).</a:t>
            </a:r>
          </a:p>
        </p:txBody>
      </p:sp>
      <p:pic>
        <p:nvPicPr>
          <p:cNvPr id="5" name="Picture 4">
            <a:extLst>
              <a:ext uri="{FF2B5EF4-FFF2-40B4-BE49-F238E27FC236}">
                <a16:creationId xmlns:a16="http://schemas.microsoft.com/office/drawing/2014/main" id="{C91AE7C1-3680-495F-B64D-35D66CDCB8F9}"/>
              </a:ext>
            </a:extLst>
          </p:cNvPr>
          <p:cNvPicPr>
            <a:picLocks noChangeAspect="1"/>
          </p:cNvPicPr>
          <p:nvPr/>
        </p:nvPicPr>
        <p:blipFill>
          <a:blip r:embed="rId2"/>
          <a:stretch>
            <a:fillRect/>
          </a:stretch>
        </p:blipFill>
        <p:spPr>
          <a:xfrm>
            <a:off x="628650" y="3072456"/>
            <a:ext cx="8347064" cy="3265713"/>
          </a:xfrm>
          <a:prstGeom prst="rect">
            <a:avLst/>
          </a:prstGeom>
        </p:spPr>
      </p:pic>
      <p:sp>
        <p:nvSpPr>
          <p:cNvPr id="6" name="Rectangle 5">
            <a:extLst>
              <a:ext uri="{FF2B5EF4-FFF2-40B4-BE49-F238E27FC236}">
                <a16:creationId xmlns:a16="http://schemas.microsoft.com/office/drawing/2014/main" id="{F88FC882-D4CF-40C3-AE8A-6B914C1A601E}"/>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7027562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3AF09-614A-4F91-B0A5-A016C4BB8C8B}"/>
              </a:ext>
            </a:extLst>
          </p:cNvPr>
          <p:cNvSpPr>
            <a:spLocks noGrp="1"/>
          </p:cNvSpPr>
          <p:nvPr>
            <p:ph type="title"/>
          </p:nvPr>
        </p:nvSpPr>
        <p:spPr/>
        <p:txBody>
          <a:bodyPr/>
          <a:lstStyle/>
          <a:p>
            <a:r>
              <a:rPr lang="en-US" dirty="0"/>
              <a:t>Author Commentary</a:t>
            </a:r>
          </a:p>
        </p:txBody>
      </p:sp>
      <p:sp>
        <p:nvSpPr>
          <p:cNvPr id="3" name="Content Placeholder 2">
            <a:extLst>
              <a:ext uri="{FF2B5EF4-FFF2-40B4-BE49-F238E27FC236}">
                <a16:creationId xmlns:a16="http://schemas.microsoft.com/office/drawing/2014/main" id="{A5136A35-EDEA-4C33-9264-659083D90ECA}"/>
              </a:ext>
            </a:extLst>
          </p:cNvPr>
          <p:cNvSpPr>
            <a:spLocks noGrp="1"/>
          </p:cNvSpPr>
          <p:nvPr>
            <p:ph sz="half" idx="1"/>
          </p:nvPr>
        </p:nvSpPr>
        <p:spPr>
          <a:xfrm>
            <a:off x="353076" y="1419428"/>
            <a:ext cx="8001783" cy="2783953"/>
          </a:xfrm>
        </p:spPr>
        <p:txBody>
          <a:bodyPr>
            <a:normAutofit/>
          </a:bodyPr>
          <a:lstStyle/>
          <a:p>
            <a:pPr marL="0" indent="0">
              <a:buNone/>
            </a:pPr>
            <a:r>
              <a:rPr lang="en-US" sz="2000" b="1" dirty="0"/>
              <a:t>JEFF:</a:t>
            </a:r>
            <a:r>
              <a:rPr lang="en-US" sz="2000" dirty="0"/>
              <a:t> </a:t>
            </a:r>
            <a:r>
              <a:rPr lang="en-US" sz="2000" dirty="0">
                <a:hlinkClick r:id="rId2"/>
              </a:rPr>
              <a:t>Figure 2.8</a:t>
            </a:r>
            <a:r>
              <a:rPr lang="en-US" sz="2000" dirty="0"/>
              <a:t> shows what this might look like with wider bars. For me, this displays as a bar chart on the two inside charts and more of a lollipop-style chart on the two outside bar charts. Both styles encode the data using length and do not distort the data in any way so I used thinner bars as a style choice for the overall design.</a:t>
            </a:r>
          </a:p>
        </p:txBody>
      </p:sp>
      <p:sp>
        <p:nvSpPr>
          <p:cNvPr id="5" name="Rectangle 4">
            <a:extLst>
              <a:ext uri="{FF2B5EF4-FFF2-40B4-BE49-F238E27FC236}">
                <a16:creationId xmlns:a16="http://schemas.microsoft.com/office/drawing/2014/main" id="{5FC269A1-1D1C-4859-9857-C8C30F1BABD6}"/>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6" name="Picture 5">
            <a:extLst>
              <a:ext uri="{FF2B5EF4-FFF2-40B4-BE49-F238E27FC236}">
                <a16:creationId xmlns:a16="http://schemas.microsoft.com/office/drawing/2014/main" id="{16D0AE23-0864-4342-9A1D-8D7BF0F3A2F7}"/>
              </a:ext>
            </a:extLst>
          </p:cNvPr>
          <p:cNvPicPr>
            <a:picLocks noChangeAspect="1"/>
          </p:cNvPicPr>
          <p:nvPr/>
        </p:nvPicPr>
        <p:blipFill>
          <a:blip r:embed="rId3"/>
          <a:stretch>
            <a:fillRect/>
          </a:stretch>
        </p:blipFill>
        <p:spPr>
          <a:xfrm>
            <a:off x="789141" y="2909497"/>
            <a:ext cx="7468973" cy="3240714"/>
          </a:xfrm>
          <a:prstGeom prst="rect">
            <a:avLst/>
          </a:prstGeom>
        </p:spPr>
      </p:pic>
    </p:spTree>
    <p:extLst>
      <p:ext uri="{BB962C8B-B14F-4D97-AF65-F5344CB8AC3E}">
        <p14:creationId xmlns:p14="http://schemas.microsoft.com/office/powerpoint/2010/main" val="34567717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3AF09-614A-4F91-B0A5-A016C4BB8C8B}"/>
              </a:ext>
            </a:extLst>
          </p:cNvPr>
          <p:cNvSpPr>
            <a:spLocks noGrp="1"/>
          </p:cNvSpPr>
          <p:nvPr>
            <p:ph type="title"/>
          </p:nvPr>
        </p:nvSpPr>
        <p:spPr/>
        <p:txBody>
          <a:bodyPr/>
          <a:lstStyle/>
          <a:p>
            <a:r>
              <a:rPr lang="en-US" dirty="0"/>
              <a:t>Author Commentary</a:t>
            </a:r>
          </a:p>
        </p:txBody>
      </p:sp>
      <p:sp>
        <p:nvSpPr>
          <p:cNvPr id="3" name="Content Placeholder 2">
            <a:extLst>
              <a:ext uri="{FF2B5EF4-FFF2-40B4-BE49-F238E27FC236}">
                <a16:creationId xmlns:a16="http://schemas.microsoft.com/office/drawing/2014/main" id="{A5136A35-EDEA-4C33-9264-659083D90ECA}"/>
              </a:ext>
            </a:extLst>
          </p:cNvPr>
          <p:cNvSpPr>
            <a:spLocks noGrp="1"/>
          </p:cNvSpPr>
          <p:nvPr>
            <p:ph sz="half" idx="1"/>
          </p:nvPr>
        </p:nvSpPr>
        <p:spPr>
          <a:xfrm>
            <a:off x="353076" y="1419428"/>
            <a:ext cx="8001783" cy="2783953"/>
          </a:xfrm>
        </p:spPr>
        <p:txBody>
          <a:bodyPr>
            <a:normAutofit/>
          </a:bodyPr>
          <a:lstStyle/>
          <a:p>
            <a:pPr marL="0" indent="0">
              <a:buNone/>
            </a:pPr>
            <a:r>
              <a:rPr lang="en-US" sz="2000" b="1" dirty="0"/>
              <a:t>JEFF:</a:t>
            </a:r>
            <a:r>
              <a:rPr lang="en-US" sz="2000" dirty="0"/>
              <a:t> Also, I chose the font very carefully in this dashboard. The large font for the title and key metric numbers is Leviathan, showing in a heavier style. The other dashboard text is Franklin Gothic Heavy and Medium, which are used together with Leviathan to achieve three distinct levels and weights of the fonts throughout the dashboard.</a:t>
            </a:r>
          </a:p>
        </p:txBody>
      </p:sp>
      <p:sp>
        <p:nvSpPr>
          <p:cNvPr id="5" name="Rectangle 4">
            <a:extLst>
              <a:ext uri="{FF2B5EF4-FFF2-40B4-BE49-F238E27FC236}">
                <a16:creationId xmlns:a16="http://schemas.microsoft.com/office/drawing/2014/main" id="{E9D24550-00BD-4F15-97E7-74219D74946A}"/>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pic>
        <p:nvPicPr>
          <p:cNvPr id="6" name="Picture 5">
            <a:extLst>
              <a:ext uri="{FF2B5EF4-FFF2-40B4-BE49-F238E27FC236}">
                <a16:creationId xmlns:a16="http://schemas.microsoft.com/office/drawing/2014/main" id="{6232D947-D53D-441D-BD82-DEEEEEF3E25F}"/>
              </a:ext>
            </a:extLst>
          </p:cNvPr>
          <p:cNvPicPr>
            <a:picLocks noChangeAspect="1"/>
          </p:cNvPicPr>
          <p:nvPr/>
        </p:nvPicPr>
        <p:blipFill>
          <a:blip r:embed="rId2"/>
          <a:stretch>
            <a:fillRect/>
          </a:stretch>
        </p:blipFill>
        <p:spPr>
          <a:xfrm>
            <a:off x="789141" y="2909497"/>
            <a:ext cx="7468973" cy="3240714"/>
          </a:xfrm>
          <a:prstGeom prst="rect">
            <a:avLst/>
          </a:prstGeom>
        </p:spPr>
      </p:pic>
    </p:spTree>
    <p:extLst>
      <p:ext uri="{BB962C8B-B14F-4D97-AF65-F5344CB8AC3E}">
        <p14:creationId xmlns:p14="http://schemas.microsoft.com/office/powerpoint/2010/main" val="5367788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3AF09-614A-4F91-B0A5-A016C4BB8C8B}"/>
              </a:ext>
            </a:extLst>
          </p:cNvPr>
          <p:cNvSpPr>
            <a:spLocks noGrp="1"/>
          </p:cNvSpPr>
          <p:nvPr>
            <p:ph type="title"/>
          </p:nvPr>
        </p:nvSpPr>
        <p:spPr/>
        <p:txBody>
          <a:bodyPr/>
          <a:lstStyle/>
          <a:p>
            <a:r>
              <a:rPr lang="en-US" dirty="0"/>
              <a:t>Author Commentary</a:t>
            </a:r>
          </a:p>
        </p:txBody>
      </p:sp>
      <p:sp>
        <p:nvSpPr>
          <p:cNvPr id="3" name="Content Placeholder 2">
            <a:extLst>
              <a:ext uri="{FF2B5EF4-FFF2-40B4-BE49-F238E27FC236}">
                <a16:creationId xmlns:a16="http://schemas.microsoft.com/office/drawing/2014/main" id="{A5136A35-EDEA-4C33-9264-659083D90ECA}"/>
              </a:ext>
            </a:extLst>
          </p:cNvPr>
          <p:cNvSpPr>
            <a:spLocks noGrp="1"/>
          </p:cNvSpPr>
          <p:nvPr>
            <p:ph sz="half" idx="1"/>
          </p:nvPr>
        </p:nvSpPr>
        <p:spPr>
          <a:xfrm>
            <a:off x="353076" y="1419428"/>
            <a:ext cx="8001783" cy="2783953"/>
          </a:xfrm>
        </p:spPr>
        <p:txBody>
          <a:bodyPr>
            <a:noAutofit/>
          </a:bodyPr>
          <a:lstStyle/>
          <a:p>
            <a:pPr marL="0" indent="0">
              <a:buNone/>
            </a:pPr>
            <a:r>
              <a:rPr lang="en-US" sz="2000" b="1" dirty="0"/>
              <a:t>JEFF:</a:t>
            </a:r>
            <a:r>
              <a:rPr lang="en-US" sz="2000" dirty="0"/>
              <a:t> A special thanks to Darrin Hunter of Dish Design (</a:t>
            </a:r>
            <a:r>
              <a:rPr lang="en-US" sz="2000" dirty="0">
                <a:hlinkClick r:id="rId2"/>
              </a:rPr>
              <a:t>http://www.dishdesign.com/</a:t>
            </a:r>
            <a:r>
              <a:rPr lang="en-US" sz="2000" dirty="0"/>
              <a:t>) for reviewing this dashboard and offering design suggestions. Darrin is a former professor from the University of Cincinnati Design, Architecture, Art and Planning (DAAP) College and now runs his own graphic design company.</a:t>
            </a:r>
          </a:p>
          <a:p>
            <a:pPr marL="0" indent="0">
              <a:buNone/>
            </a:pPr>
            <a:endParaRPr lang="en-US" sz="2000" dirty="0"/>
          </a:p>
          <a:p>
            <a:pPr marL="0" indent="0">
              <a:buNone/>
            </a:pPr>
            <a:r>
              <a:rPr lang="en-US" sz="2000" b="1" dirty="0"/>
              <a:t>STEVE:</a:t>
            </a:r>
            <a:r>
              <a:rPr lang="en-US" sz="2000" dirty="0"/>
              <a:t> Jeff's dot plot has become my go-to approach for comparing aggregated results from multiple sources (in this case an individual compared to a peer group compared to the college as a whole).</a:t>
            </a:r>
          </a:p>
        </p:txBody>
      </p:sp>
      <p:sp>
        <p:nvSpPr>
          <p:cNvPr id="4" name="Rectangle 3">
            <a:extLst>
              <a:ext uri="{FF2B5EF4-FFF2-40B4-BE49-F238E27FC236}">
                <a16:creationId xmlns:a16="http://schemas.microsoft.com/office/drawing/2014/main" id="{C9AEB52B-3813-4300-A798-E85161E968C3}"/>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596524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84FA839-3B06-4FD6-8900-1D777AA4538C}"/>
              </a:ext>
            </a:extLst>
          </p:cNvPr>
          <p:cNvPicPr>
            <a:picLocks noChangeAspect="1"/>
          </p:cNvPicPr>
          <p:nvPr/>
        </p:nvPicPr>
        <p:blipFill>
          <a:blip r:embed="rId2"/>
          <a:stretch>
            <a:fillRect/>
          </a:stretch>
        </p:blipFill>
        <p:spPr>
          <a:xfrm>
            <a:off x="0" y="1078036"/>
            <a:ext cx="9144000" cy="4701928"/>
          </a:xfrm>
          <a:prstGeom prst="rect">
            <a:avLst/>
          </a:prstGeom>
        </p:spPr>
      </p:pic>
    </p:spTree>
    <p:extLst>
      <p:ext uri="{BB962C8B-B14F-4D97-AF65-F5344CB8AC3E}">
        <p14:creationId xmlns:p14="http://schemas.microsoft.com/office/powerpoint/2010/main" val="19582060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2A665-0591-4050-8D3F-92B8272209B0}"/>
              </a:ext>
            </a:extLst>
          </p:cNvPr>
          <p:cNvSpPr>
            <a:spLocks noGrp="1"/>
          </p:cNvSpPr>
          <p:nvPr>
            <p:ph type="title"/>
          </p:nvPr>
        </p:nvSpPr>
        <p:spPr/>
        <p:txBody>
          <a:bodyPr/>
          <a:lstStyle/>
          <a:p>
            <a:r>
              <a:rPr lang="en-US" dirty="0"/>
              <a:t>More Dashboards </a:t>
            </a:r>
          </a:p>
        </p:txBody>
      </p:sp>
      <p:sp>
        <p:nvSpPr>
          <p:cNvPr id="3" name="Content Placeholder 2">
            <a:extLst>
              <a:ext uri="{FF2B5EF4-FFF2-40B4-BE49-F238E27FC236}">
                <a16:creationId xmlns:a16="http://schemas.microsoft.com/office/drawing/2014/main" id="{523945D7-B154-47BF-B60C-FAAF98F98C81}"/>
              </a:ext>
            </a:extLst>
          </p:cNvPr>
          <p:cNvSpPr>
            <a:spLocks noGrp="1"/>
          </p:cNvSpPr>
          <p:nvPr>
            <p:ph idx="1"/>
          </p:nvPr>
        </p:nvSpPr>
        <p:spPr>
          <a:xfrm>
            <a:off x="628650" y="4042611"/>
            <a:ext cx="7886700" cy="2134352"/>
          </a:xfrm>
        </p:spPr>
        <p:txBody>
          <a:bodyPr/>
          <a:lstStyle/>
          <a:p>
            <a:r>
              <a:rPr lang="en-US" dirty="0"/>
              <a:t>Online access available via Purdue Online Library catalog</a:t>
            </a:r>
          </a:p>
          <a:p>
            <a:endParaRPr lang="en-US" dirty="0"/>
          </a:p>
        </p:txBody>
      </p:sp>
      <p:pic>
        <p:nvPicPr>
          <p:cNvPr id="7" name="Picture 6">
            <a:extLst>
              <a:ext uri="{FF2B5EF4-FFF2-40B4-BE49-F238E27FC236}">
                <a16:creationId xmlns:a16="http://schemas.microsoft.com/office/drawing/2014/main" id="{61017474-5E77-4D54-924E-A2C2B1B345F8}"/>
              </a:ext>
            </a:extLst>
          </p:cNvPr>
          <p:cNvPicPr>
            <a:picLocks noChangeAspect="1"/>
          </p:cNvPicPr>
          <p:nvPr/>
        </p:nvPicPr>
        <p:blipFill>
          <a:blip r:embed="rId2"/>
          <a:stretch>
            <a:fillRect/>
          </a:stretch>
        </p:blipFill>
        <p:spPr>
          <a:xfrm>
            <a:off x="0" y="1575900"/>
            <a:ext cx="9144000" cy="2466711"/>
          </a:xfrm>
          <a:prstGeom prst="rect">
            <a:avLst/>
          </a:prstGeom>
        </p:spPr>
      </p:pic>
    </p:spTree>
    <p:extLst>
      <p:ext uri="{BB962C8B-B14F-4D97-AF65-F5344CB8AC3E}">
        <p14:creationId xmlns:p14="http://schemas.microsoft.com/office/powerpoint/2010/main" val="24407550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DBCDE-107A-4C32-AA5A-A1F6AD786350}"/>
              </a:ext>
            </a:extLst>
          </p:cNvPr>
          <p:cNvSpPr>
            <a:spLocks noGrp="1"/>
          </p:cNvSpPr>
          <p:nvPr>
            <p:ph type="title"/>
          </p:nvPr>
        </p:nvSpPr>
        <p:spPr/>
        <p:txBody>
          <a:bodyPr/>
          <a:lstStyle/>
          <a:p>
            <a:r>
              <a:rPr lang="en-US" dirty="0"/>
              <a:t>The Big Book of Dashboards</a:t>
            </a:r>
          </a:p>
        </p:txBody>
      </p:sp>
      <p:pic>
        <p:nvPicPr>
          <p:cNvPr id="4" name="Picture 3">
            <a:extLst>
              <a:ext uri="{FF2B5EF4-FFF2-40B4-BE49-F238E27FC236}">
                <a16:creationId xmlns:a16="http://schemas.microsoft.com/office/drawing/2014/main" id="{A4FE8340-1702-4A81-92CE-5049B763E8D8}"/>
              </a:ext>
            </a:extLst>
          </p:cNvPr>
          <p:cNvPicPr>
            <a:picLocks noChangeAspect="1"/>
          </p:cNvPicPr>
          <p:nvPr/>
        </p:nvPicPr>
        <p:blipFill>
          <a:blip r:embed="rId2"/>
          <a:stretch>
            <a:fillRect/>
          </a:stretch>
        </p:blipFill>
        <p:spPr>
          <a:xfrm>
            <a:off x="985837" y="1690689"/>
            <a:ext cx="7172325" cy="4580556"/>
          </a:xfrm>
          <a:prstGeom prst="rect">
            <a:avLst/>
          </a:prstGeom>
        </p:spPr>
      </p:pic>
      <p:sp>
        <p:nvSpPr>
          <p:cNvPr id="5" name="Arrow: Right 4">
            <a:extLst>
              <a:ext uri="{FF2B5EF4-FFF2-40B4-BE49-F238E27FC236}">
                <a16:creationId xmlns:a16="http://schemas.microsoft.com/office/drawing/2014/main" id="{A5A3770D-00B0-44AB-9BDB-CAE1FBDAFB49}"/>
              </a:ext>
            </a:extLst>
          </p:cNvPr>
          <p:cNvSpPr/>
          <p:nvPr/>
        </p:nvSpPr>
        <p:spPr>
          <a:xfrm>
            <a:off x="271854" y="5461348"/>
            <a:ext cx="713983" cy="588723"/>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BF73739-C378-4F1F-BFD1-B3EFC2676A8E}"/>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40503533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317A2-95FF-4A0F-81BB-A0A0905F2E84}"/>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2BEE6087-882C-440A-B0BF-35765184C136}"/>
              </a:ext>
            </a:extLst>
          </p:cNvPr>
          <p:cNvPicPr>
            <a:picLocks noChangeAspect="1"/>
          </p:cNvPicPr>
          <p:nvPr/>
        </p:nvPicPr>
        <p:blipFill>
          <a:blip r:embed="rId3"/>
          <a:stretch>
            <a:fillRect/>
          </a:stretch>
        </p:blipFill>
        <p:spPr>
          <a:xfrm>
            <a:off x="932446" y="122153"/>
            <a:ext cx="8211553" cy="5939272"/>
          </a:xfrm>
          <a:prstGeom prst="rect">
            <a:avLst/>
          </a:prstGeom>
        </p:spPr>
      </p:pic>
      <p:sp>
        <p:nvSpPr>
          <p:cNvPr id="5" name="Rectangle 4">
            <a:extLst>
              <a:ext uri="{FF2B5EF4-FFF2-40B4-BE49-F238E27FC236}">
                <a16:creationId xmlns:a16="http://schemas.microsoft.com/office/drawing/2014/main" id="{05294FA5-9336-4299-BBFF-2215A1B0C085}"/>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03628898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317A2-95FF-4A0F-81BB-A0A0905F2E84}"/>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9E4BE6CE-B33A-44A4-B4CB-A826254E2A13}"/>
              </a:ext>
            </a:extLst>
          </p:cNvPr>
          <p:cNvPicPr>
            <a:picLocks noChangeAspect="1"/>
          </p:cNvPicPr>
          <p:nvPr/>
        </p:nvPicPr>
        <p:blipFill>
          <a:blip r:embed="rId3"/>
          <a:stretch>
            <a:fillRect/>
          </a:stretch>
        </p:blipFill>
        <p:spPr>
          <a:xfrm>
            <a:off x="0" y="946466"/>
            <a:ext cx="9144000" cy="4965068"/>
          </a:xfrm>
          <a:prstGeom prst="rect">
            <a:avLst/>
          </a:prstGeom>
        </p:spPr>
      </p:pic>
      <p:sp>
        <p:nvSpPr>
          <p:cNvPr id="5" name="Rectangle 4">
            <a:extLst>
              <a:ext uri="{FF2B5EF4-FFF2-40B4-BE49-F238E27FC236}">
                <a16:creationId xmlns:a16="http://schemas.microsoft.com/office/drawing/2014/main" id="{CC42FC0E-2730-4A96-991D-21796DCCEFEF}"/>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9322177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CB465E-EA56-4AF4-B000-F797FAAF4B54}"/>
              </a:ext>
            </a:extLst>
          </p:cNvPr>
          <p:cNvSpPr>
            <a:spLocks noGrp="1"/>
          </p:cNvSpPr>
          <p:nvPr>
            <p:ph type="title"/>
          </p:nvPr>
        </p:nvSpPr>
        <p:spPr/>
        <p:txBody>
          <a:bodyPr>
            <a:normAutofit/>
          </a:bodyPr>
          <a:lstStyle/>
          <a:p>
            <a:endParaRPr lang="en-US" dirty="0"/>
          </a:p>
        </p:txBody>
      </p:sp>
      <p:sp>
        <p:nvSpPr>
          <p:cNvPr id="5" name="Content Placeholder 4">
            <a:extLst>
              <a:ext uri="{FF2B5EF4-FFF2-40B4-BE49-F238E27FC236}">
                <a16:creationId xmlns:a16="http://schemas.microsoft.com/office/drawing/2014/main" id="{A5DB409C-E003-4433-9E8D-406FE159E2F3}"/>
              </a:ext>
            </a:extLst>
          </p:cNvPr>
          <p:cNvSpPr>
            <a:spLocks noGrp="1"/>
          </p:cNvSpPr>
          <p:nvPr>
            <p:ph idx="1"/>
          </p:nvPr>
        </p:nvSpPr>
        <p:spPr/>
        <p:txBody>
          <a:bodyPr/>
          <a:lstStyle/>
          <a:p>
            <a:r>
              <a:rPr lang="en-US" dirty="0"/>
              <a:t>let's look at some chart types you might be surprised </a:t>
            </a:r>
            <a:r>
              <a:rPr lang="en-US" i="1" dirty="0"/>
              <a:t>not</a:t>
            </a:r>
            <a:r>
              <a:rPr lang="en-US" dirty="0"/>
              <a:t> to see in our common chart types. </a:t>
            </a:r>
          </a:p>
          <a:p>
            <a:r>
              <a:rPr lang="en-US" dirty="0"/>
              <a:t>The first is the pie chart. </a:t>
            </a:r>
          </a:p>
          <a:p>
            <a:r>
              <a:rPr lang="en-US" dirty="0"/>
              <a:t>Sure, it is a common chart, but we do not recommend you use it. </a:t>
            </a:r>
          </a:p>
          <a:p>
            <a:r>
              <a:rPr lang="en-US" dirty="0"/>
              <a:t>Let's see why pie charts don't play well with our visual system.</a:t>
            </a:r>
          </a:p>
        </p:txBody>
      </p:sp>
      <p:sp>
        <p:nvSpPr>
          <p:cNvPr id="6" name="Rectangle 5">
            <a:extLst>
              <a:ext uri="{FF2B5EF4-FFF2-40B4-BE49-F238E27FC236}">
                <a16:creationId xmlns:a16="http://schemas.microsoft.com/office/drawing/2014/main" id="{C5E9F204-1B78-43FE-8D1B-F3395C4665B7}"/>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8176272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38663-7F99-4B37-840F-C9BCBABEA44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4917429-3310-4BB5-A3E5-EBFF680C4F34}"/>
              </a:ext>
            </a:extLst>
          </p:cNvPr>
          <p:cNvSpPr>
            <a:spLocks noGrp="1"/>
          </p:cNvSpPr>
          <p:nvPr>
            <p:ph idx="1"/>
          </p:nvPr>
        </p:nvSpPr>
        <p:spPr>
          <a:xfrm>
            <a:off x="628650" y="3471181"/>
            <a:ext cx="7886700" cy="2705782"/>
          </a:xfrm>
        </p:spPr>
        <p:txBody>
          <a:bodyPr>
            <a:normAutofit fontScale="85000" lnSpcReduction="20000"/>
          </a:bodyPr>
          <a:lstStyle/>
          <a:p>
            <a:r>
              <a:rPr lang="en-US" dirty="0"/>
              <a:t>The one on the left is pretty easy: 25 percent. </a:t>
            </a:r>
          </a:p>
          <a:p>
            <a:r>
              <a:rPr lang="en-US" dirty="0"/>
              <a:t>The middle? It's a little harder. It's also 25 percent, but because it's not aligned to a horizontal or vertical axis, it's harder to determine. </a:t>
            </a:r>
          </a:p>
          <a:p>
            <a:r>
              <a:rPr lang="en-US" dirty="0"/>
              <a:t>And on the right? It's 13 percent. </a:t>
            </a:r>
          </a:p>
          <a:p>
            <a:r>
              <a:rPr lang="en-US" dirty="0"/>
              <a:t>How did you do? </a:t>
            </a:r>
          </a:p>
          <a:p>
            <a:r>
              <a:rPr lang="en-US" dirty="0"/>
              <a:t>We are simply not able to make accurate estimates of angle sizes, and if accurate estimates are the goal, it's a problem.</a:t>
            </a:r>
          </a:p>
        </p:txBody>
      </p:sp>
      <p:pic>
        <p:nvPicPr>
          <p:cNvPr id="4" name="Picture 3">
            <a:extLst>
              <a:ext uri="{FF2B5EF4-FFF2-40B4-BE49-F238E27FC236}">
                <a16:creationId xmlns:a16="http://schemas.microsoft.com/office/drawing/2014/main" id="{FEDEAB9E-2E96-436A-BFAC-3CA218F3794D}"/>
              </a:ext>
            </a:extLst>
          </p:cNvPr>
          <p:cNvPicPr>
            <a:picLocks noChangeAspect="1"/>
          </p:cNvPicPr>
          <p:nvPr/>
        </p:nvPicPr>
        <p:blipFill>
          <a:blip r:embed="rId3"/>
          <a:stretch>
            <a:fillRect/>
          </a:stretch>
        </p:blipFill>
        <p:spPr>
          <a:xfrm>
            <a:off x="78206" y="45134"/>
            <a:ext cx="9144000" cy="3426047"/>
          </a:xfrm>
          <a:prstGeom prst="rect">
            <a:avLst/>
          </a:prstGeom>
        </p:spPr>
      </p:pic>
      <p:sp>
        <p:nvSpPr>
          <p:cNvPr id="5" name="Rectangle 4">
            <a:extLst>
              <a:ext uri="{FF2B5EF4-FFF2-40B4-BE49-F238E27FC236}">
                <a16:creationId xmlns:a16="http://schemas.microsoft.com/office/drawing/2014/main" id="{44C4951F-05D2-41F8-9B85-CBEBC7EE854A}"/>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263330367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DE80CF-B436-4905-BC99-E7AFA168E675}"/>
              </a:ext>
            </a:extLst>
          </p:cNvPr>
          <p:cNvPicPr>
            <a:picLocks noChangeAspect="1"/>
          </p:cNvPicPr>
          <p:nvPr/>
        </p:nvPicPr>
        <p:blipFill>
          <a:blip r:embed="rId2"/>
          <a:stretch>
            <a:fillRect/>
          </a:stretch>
        </p:blipFill>
        <p:spPr>
          <a:xfrm>
            <a:off x="3267085" y="2195763"/>
            <a:ext cx="5708473" cy="3302669"/>
          </a:xfrm>
          <a:prstGeom prst="rect">
            <a:avLst/>
          </a:prstGeom>
        </p:spPr>
      </p:pic>
      <p:sp>
        <p:nvSpPr>
          <p:cNvPr id="2" name="Title 1">
            <a:extLst>
              <a:ext uri="{FF2B5EF4-FFF2-40B4-BE49-F238E27FC236}">
                <a16:creationId xmlns:a16="http://schemas.microsoft.com/office/drawing/2014/main" id="{D7DD28DD-3C85-4618-9962-05DA86DBE46C}"/>
              </a:ext>
            </a:extLst>
          </p:cNvPr>
          <p:cNvSpPr>
            <a:spLocks noGrp="1"/>
          </p:cNvSpPr>
          <p:nvPr>
            <p:ph type="title"/>
          </p:nvPr>
        </p:nvSpPr>
        <p:spPr/>
        <p:txBody>
          <a:bodyPr/>
          <a:lstStyle/>
          <a:p>
            <a:r>
              <a:rPr lang="en-US" dirty="0"/>
              <a:t>Let’s look at another pie chart</a:t>
            </a:r>
          </a:p>
        </p:txBody>
      </p:sp>
      <p:sp>
        <p:nvSpPr>
          <p:cNvPr id="3" name="Content Placeholder 2">
            <a:extLst>
              <a:ext uri="{FF2B5EF4-FFF2-40B4-BE49-F238E27FC236}">
                <a16:creationId xmlns:a16="http://schemas.microsoft.com/office/drawing/2014/main" id="{D28E2B02-95C0-4A80-AA9F-2AC90FEC8ACD}"/>
              </a:ext>
            </a:extLst>
          </p:cNvPr>
          <p:cNvSpPr>
            <a:spLocks noGrp="1"/>
          </p:cNvSpPr>
          <p:nvPr>
            <p:ph sz="half" idx="1"/>
          </p:nvPr>
        </p:nvSpPr>
        <p:spPr>
          <a:xfrm>
            <a:off x="628650" y="1825625"/>
            <a:ext cx="3438024" cy="4351338"/>
          </a:xfrm>
        </p:spPr>
        <p:txBody>
          <a:bodyPr/>
          <a:lstStyle/>
          <a:p>
            <a:r>
              <a:rPr lang="en-US" dirty="0"/>
              <a:t>Let's look at another pie. </a:t>
            </a:r>
          </a:p>
          <a:p>
            <a:r>
              <a:rPr lang="en-US" dirty="0"/>
              <a:t>The biggest slice in </a:t>
            </a:r>
            <a:r>
              <a:rPr lang="en-US" dirty="0">
                <a:hlinkClick r:id="rId3"/>
              </a:rPr>
              <a:t>Figure 1.45</a:t>
            </a:r>
            <a:r>
              <a:rPr lang="en-US" dirty="0"/>
              <a:t> is easy to spot. </a:t>
            </a:r>
          </a:p>
          <a:p>
            <a:r>
              <a:rPr lang="en-US" dirty="0"/>
              <a:t>But what about the second, third, and fourth biggest slices?</a:t>
            </a:r>
          </a:p>
        </p:txBody>
      </p:sp>
      <p:sp>
        <p:nvSpPr>
          <p:cNvPr id="6" name="Rectangle 5">
            <a:extLst>
              <a:ext uri="{FF2B5EF4-FFF2-40B4-BE49-F238E27FC236}">
                <a16:creationId xmlns:a16="http://schemas.microsoft.com/office/drawing/2014/main" id="{E821D14A-F999-4405-BC13-8189E1EDE3E1}"/>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4507203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3A4DCF-499B-4F35-9D2A-6ACC1021640D}"/>
              </a:ext>
            </a:extLst>
          </p:cNvPr>
          <p:cNvPicPr>
            <a:picLocks noChangeAspect="1"/>
          </p:cNvPicPr>
          <p:nvPr/>
        </p:nvPicPr>
        <p:blipFill>
          <a:blip r:embed="rId2"/>
          <a:stretch>
            <a:fillRect/>
          </a:stretch>
        </p:blipFill>
        <p:spPr>
          <a:xfrm>
            <a:off x="2686909" y="1988283"/>
            <a:ext cx="6366853" cy="3883831"/>
          </a:xfrm>
          <a:prstGeom prst="rect">
            <a:avLst/>
          </a:prstGeom>
        </p:spPr>
      </p:pic>
      <p:sp>
        <p:nvSpPr>
          <p:cNvPr id="2" name="Title 1">
            <a:extLst>
              <a:ext uri="{FF2B5EF4-FFF2-40B4-BE49-F238E27FC236}">
                <a16:creationId xmlns:a16="http://schemas.microsoft.com/office/drawing/2014/main" id="{D7DD28DD-3C85-4618-9962-05DA86DBE46C}"/>
              </a:ext>
            </a:extLst>
          </p:cNvPr>
          <p:cNvSpPr>
            <a:spLocks noGrp="1"/>
          </p:cNvSpPr>
          <p:nvPr>
            <p:ph type="title"/>
          </p:nvPr>
        </p:nvSpPr>
        <p:spPr/>
        <p:txBody>
          <a:bodyPr/>
          <a:lstStyle/>
          <a:p>
            <a:r>
              <a:rPr lang="en-US" dirty="0"/>
              <a:t>Let’s look at the same data shown in a bar chart</a:t>
            </a:r>
          </a:p>
        </p:txBody>
      </p:sp>
      <p:sp>
        <p:nvSpPr>
          <p:cNvPr id="3" name="Content Placeholder 2">
            <a:extLst>
              <a:ext uri="{FF2B5EF4-FFF2-40B4-BE49-F238E27FC236}">
                <a16:creationId xmlns:a16="http://schemas.microsoft.com/office/drawing/2014/main" id="{D28E2B02-95C0-4A80-AA9F-2AC90FEC8ACD}"/>
              </a:ext>
            </a:extLst>
          </p:cNvPr>
          <p:cNvSpPr>
            <a:spLocks noGrp="1"/>
          </p:cNvSpPr>
          <p:nvPr>
            <p:ph sz="half" idx="1"/>
          </p:nvPr>
        </p:nvSpPr>
        <p:spPr>
          <a:xfrm>
            <a:off x="628650" y="1825625"/>
            <a:ext cx="3438024" cy="4351338"/>
          </a:xfrm>
        </p:spPr>
        <p:txBody>
          <a:bodyPr/>
          <a:lstStyle/>
          <a:p>
            <a:r>
              <a:rPr lang="en-US" dirty="0"/>
              <a:t>The sorted bar chart made it very easy to distinguish size differences: Length is such an effective visual attribute, we can see very small differences with ease.</a:t>
            </a:r>
          </a:p>
        </p:txBody>
      </p:sp>
      <p:sp>
        <p:nvSpPr>
          <p:cNvPr id="6" name="Rectangle 5">
            <a:extLst>
              <a:ext uri="{FF2B5EF4-FFF2-40B4-BE49-F238E27FC236}">
                <a16:creationId xmlns:a16="http://schemas.microsoft.com/office/drawing/2014/main" id="{DF8C5C7A-2D0B-46FF-A950-3A5C79C6B1E6}"/>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8969168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91F60DB-8868-4978-BED2-2D06267AC582}"/>
              </a:ext>
            </a:extLst>
          </p:cNvPr>
          <p:cNvSpPr>
            <a:spLocks noGrp="1"/>
          </p:cNvSpPr>
          <p:nvPr>
            <p:ph type="title"/>
          </p:nvPr>
        </p:nvSpPr>
        <p:spPr/>
        <p:txBody>
          <a:bodyPr/>
          <a:lstStyle/>
          <a:p>
            <a:endParaRPr lang="en-US"/>
          </a:p>
        </p:txBody>
      </p:sp>
      <p:sp>
        <p:nvSpPr>
          <p:cNvPr id="8" name="Content Placeholder 7">
            <a:extLst>
              <a:ext uri="{FF2B5EF4-FFF2-40B4-BE49-F238E27FC236}">
                <a16:creationId xmlns:a16="http://schemas.microsoft.com/office/drawing/2014/main" id="{EB0D0573-804E-414B-BA3A-7F9CD3480FB2}"/>
              </a:ext>
            </a:extLst>
          </p:cNvPr>
          <p:cNvSpPr>
            <a:spLocks noGrp="1"/>
          </p:cNvSpPr>
          <p:nvPr>
            <p:ph idx="1"/>
          </p:nvPr>
        </p:nvSpPr>
        <p:spPr/>
        <p:txBody>
          <a:bodyPr/>
          <a:lstStyle/>
          <a:p>
            <a:r>
              <a:rPr lang="en-US" dirty="0"/>
              <a:t>To make effective dashboards, you must resist the temptation to use purely decorative chart types.</a:t>
            </a:r>
          </a:p>
        </p:txBody>
      </p:sp>
      <p:sp>
        <p:nvSpPr>
          <p:cNvPr id="9" name="Rectangle 8">
            <a:extLst>
              <a:ext uri="{FF2B5EF4-FFF2-40B4-BE49-F238E27FC236}">
                <a16:creationId xmlns:a16="http://schemas.microsoft.com/office/drawing/2014/main" id="{7F0B67C1-1DBC-4082-903B-DD44638E0910}"/>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8060716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C8FDC6-4741-4F40-831A-AE099BC10674}"/>
              </a:ext>
            </a:extLst>
          </p:cNvPr>
          <p:cNvPicPr>
            <a:picLocks noChangeAspect="1"/>
          </p:cNvPicPr>
          <p:nvPr/>
        </p:nvPicPr>
        <p:blipFill>
          <a:blip r:embed="rId2"/>
          <a:stretch>
            <a:fillRect/>
          </a:stretch>
        </p:blipFill>
        <p:spPr>
          <a:xfrm>
            <a:off x="1636296" y="1360384"/>
            <a:ext cx="6749714" cy="4808236"/>
          </a:xfrm>
          <a:prstGeom prst="rect">
            <a:avLst/>
          </a:prstGeom>
        </p:spPr>
      </p:pic>
      <p:sp>
        <p:nvSpPr>
          <p:cNvPr id="2" name="Title 1">
            <a:extLst>
              <a:ext uri="{FF2B5EF4-FFF2-40B4-BE49-F238E27FC236}">
                <a16:creationId xmlns:a16="http://schemas.microsoft.com/office/drawing/2014/main" id="{897A253C-0772-4FB7-A014-1E0C227DDF3A}"/>
              </a:ext>
            </a:extLst>
          </p:cNvPr>
          <p:cNvSpPr>
            <a:spLocks noGrp="1"/>
          </p:cNvSpPr>
          <p:nvPr>
            <p:ph type="title"/>
          </p:nvPr>
        </p:nvSpPr>
        <p:spPr/>
        <p:txBody>
          <a:bodyPr/>
          <a:lstStyle/>
          <a:p>
            <a:r>
              <a:rPr lang="en-US" dirty="0"/>
              <a:t>What’s the problem?</a:t>
            </a:r>
          </a:p>
        </p:txBody>
      </p:sp>
      <p:sp>
        <p:nvSpPr>
          <p:cNvPr id="3" name="Content Placeholder 2">
            <a:extLst>
              <a:ext uri="{FF2B5EF4-FFF2-40B4-BE49-F238E27FC236}">
                <a16:creationId xmlns:a16="http://schemas.microsoft.com/office/drawing/2014/main" id="{E17B4654-A6B7-4F58-98D7-F21CDD81BAB8}"/>
              </a:ext>
            </a:extLst>
          </p:cNvPr>
          <p:cNvSpPr>
            <a:spLocks noGrp="1"/>
          </p:cNvSpPr>
          <p:nvPr>
            <p:ph idx="1"/>
          </p:nvPr>
        </p:nvSpPr>
        <p:spPr>
          <a:xfrm>
            <a:off x="495917" y="1690689"/>
            <a:ext cx="2596200" cy="3248526"/>
          </a:xfrm>
        </p:spPr>
        <p:txBody>
          <a:bodyPr>
            <a:normAutofit/>
          </a:bodyPr>
          <a:lstStyle/>
          <a:p>
            <a:pPr marL="0" indent="0">
              <a:buNone/>
            </a:pPr>
            <a:r>
              <a:rPr lang="en-US" sz="2000" dirty="0"/>
              <a:t>Although you may be able to make the comparisons, you are in fact working considerably harder than you need to be.</a:t>
            </a:r>
          </a:p>
        </p:txBody>
      </p:sp>
      <p:sp>
        <p:nvSpPr>
          <p:cNvPr id="5" name="Rectangle 4">
            <a:extLst>
              <a:ext uri="{FF2B5EF4-FFF2-40B4-BE49-F238E27FC236}">
                <a16:creationId xmlns:a16="http://schemas.microsoft.com/office/drawing/2014/main" id="{590ED274-9695-408E-9BCF-7C71BB3D129C}"/>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4186311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2A665-0591-4050-8D3F-92B8272209B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3945D7-B154-47BF-B60C-FAAF98F98C8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E0CCF037-600C-4439-90CF-1D37E2694571}"/>
              </a:ext>
            </a:extLst>
          </p:cNvPr>
          <p:cNvPicPr>
            <a:picLocks noChangeAspect="1"/>
          </p:cNvPicPr>
          <p:nvPr/>
        </p:nvPicPr>
        <p:blipFill>
          <a:blip r:embed="rId2"/>
          <a:stretch>
            <a:fillRect/>
          </a:stretch>
        </p:blipFill>
        <p:spPr>
          <a:xfrm>
            <a:off x="0" y="2195644"/>
            <a:ext cx="9144000" cy="2466711"/>
          </a:xfrm>
          <a:prstGeom prst="rect">
            <a:avLst/>
          </a:prstGeom>
        </p:spPr>
      </p:pic>
    </p:spTree>
    <p:extLst>
      <p:ext uri="{BB962C8B-B14F-4D97-AF65-F5344CB8AC3E}">
        <p14:creationId xmlns:p14="http://schemas.microsoft.com/office/powerpoint/2010/main" val="383617083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5CE7266-E48C-4A50-912B-60A888408031}"/>
              </a:ext>
            </a:extLst>
          </p:cNvPr>
          <p:cNvSpPr>
            <a:spLocks noGrp="1"/>
          </p:cNvSpPr>
          <p:nvPr>
            <p:ph type="title"/>
          </p:nvPr>
        </p:nvSpPr>
        <p:spPr/>
        <p:txBody>
          <a:bodyPr/>
          <a:lstStyle/>
          <a:p>
            <a:endParaRPr lang="en-US"/>
          </a:p>
        </p:txBody>
      </p:sp>
      <p:sp>
        <p:nvSpPr>
          <p:cNvPr id="6" name="Content Placeholder 5">
            <a:extLst>
              <a:ext uri="{FF2B5EF4-FFF2-40B4-BE49-F238E27FC236}">
                <a16:creationId xmlns:a16="http://schemas.microsoft.com/office/drawing/2014/main" id="{987D7334-3349-4B91-B7D5-055FD5282509}"/>
              </a:ext>
            </a:extLst>
          </p:cNvPr>
          <p:cNvSpPr>
            <a:spLocks noGrp="1"/>
          </p:cNvSpPr>
          <p:nvPr>
            <p:ph sz="half" idx="1"/>
          </p:nvPr>
        </p:nvSpPr>
        <p:spPr/>
        <p:txBody>
          <a:bodyPr/>
          <a:lstStyle/>
          <a:p>
            <a:r>
              <a:rPr lang="en-US" dirty="0"/>
              <a:t>Let's suppose you wanted to compare the heights of three famous buildings: </a:t>
            </a:r>
          </a:p>
          <a:p>
            <a:pPr lvl="1"/>
            <a:r>
              <a:rPr lang="en-US" dirty="0"/>
              <a:t>One World Trade Center, </a:t>
            </a:r>
          </a:p>
          <a:p>
            <a:pPr lvl="1"/>
            <a:r>
              <a:rPr lang="en-US" dirty="0"/>
              <a:t>Empire State Building, and </a:t>
            </a:r>
          </a:p>
          <a:p>
            <a:pPr lvl="1"/>
            <a:r>
              <a:rPr lang="en-US" dirty="0"/>
              <a:t>Chrysler Building. </a:t>
            </a:r>
          </a:p>
        </p:txBody>
      </p:sp>
      <p:sp>
        <p:nvSpPr>
          <p:cNvPr id="7" name="Content Placeholder 6">
            <a:extLst>
              <a:ext uri="{FF2B5EF4-FFF2-40B4-BE49-F238E27FC236}">
                <a16:creationId xmlns:a16="http://schemas.microsoft.com/office/drawing/2014/main" id="{70618C4A-3830-46E1-A77C-6A45B51BE401}"/>
              </a:ext>
            </a:extLst>
          </p:cNvPr>
          <p:cNvSpPr>
            <a:spLocks noGrp="1"/>
          </p:cNvSpPr>
          <p:nvPr>
            <p:ph sz="half" idx="2"/>
          </p:nvPr>
        </p:nvSpPr>
        <p:spPr/>
        <p:txBody>
          <a:bodyPr/>
          <a:lstStyle/>
          <a:p>
            <a:endParaRPr lang="en-US"/>
          </a:p>
        </p:txBody>
      </p:sp>
      <p:pic>
        <p:nvPicPr>
          <p:cNvPr id="4" name="Picture 3">
            <a:extLst>
              <a:ext uri="{FF2B5EF4-FFF2-40B4-BE49-F238E27FC236}">
                <a16:creationId xmlns:a16="http://schemas.microsoft.com/office/drawing/2014/main" id="{03579B20-DC25-489A-AE66-F8490DB5BB9C}"/>
              </a:ext>
            </a:extLst>
          </p:cNvPr>
          <p:cNvPicPr>
            <a:picLocks noChangeAspect="1"/>
          </p:cNvPicPr>
          <p:nvPr/>
        </p:nvPicPr>
        <p:blipFill>
          <a:blip r:embed="rId2"/>
          <a:stretch>
            <a:fillRect/>
          </a:stretch>
        </p:blipFill>
        <p:spPr>
          <a:xfrm>
            <a:off x="4650554" y="1249070"/>
            <a:ext cx="3979096" cy="4590047"/>
          </a:xfrm>
          <a:prstGeom prst="rect">
            <a:avLst/>
          </a:prstGeom>
        </p:spPr>
      </p:pic>
      <p:sp>
        <p:nvSpPr>
          <p:cNvPr id="8" name="Rectangle 7">
            <a:extLst>
              <a:ext uri="{FF2B5EF4-FFF2-40B4-BE49-F238E27FC236}">
                <a16:creationId xmlns:a16="http://schemas.microsoft.com/office/drawing/2014/main" id="{C8EE2AB0-36FA-4886-871D-DDA15D95ACEC}"/>
              </a:ext>
            </a:extLst>
          </p:cNvPr>
          <p:cNvSpPr/>
          <p:nvPr/>
        </p:nvSpPr>
        <p:spPr>
          <a:xfrm>
            <a:off x="112735" y="6133613"/>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29131163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5CE7266-E48C-4A50-912B-60A888408031}"/>
              </a:ext>
            </a:extLst>
          </p:cNvPr>
          <p:cNvSpPr>
            <a:spLocks noGrp="1"/>
          </p:cNvSpPr>
          <p:nvPr>
            <p:ph type="title"/>
          </p:nvPr>
        </p:nvSpPr>
        <p:spPr/>
        <p:txBody>
          <a:bodyPr/>
          <a:lstStyle/>
          <a:p>
            <a:r>
              <a:rPr lang="en-US" dirty="0"/>
              <a:t>Now, that’s an easy comparison</a:t>
            </a:r>
          </a:p>
        </p:txBody>
      </p:sp>
      <p:sp>
        <p:nvSpPr>
          <p:cNvPr id="6" name="Content Placeholder 5">
            <a:extLst>
              <a:ext uri="{FF2B5EF4-FFF2-40B4-BE49-F238E27FC236}">
                <a16:creationId xmlns:a16="http://schemas.microsoft.com/office/drawing/2014/main" id="{987D7334-3349-4B91-B7D5-055FD5282509}"/>
              </a:ext>
            </a:extLst>
          </p:cNvPr>
          <p:cNvSpPr>
            <a:spLocks noGrp="1"/>
          </p:cNvSpPr>
          <p:nvPr>
            <p:ph sz="half" idx="1"/>
          </p:nvPr>
        </p:nvSpPr>
        <p:spPr/>
        <p:txBody>
          <a:bodyPr/>
          <a:lstStyle/>
          <a:p>
            <a:r>
              <a:rPr lang="en-US" dirty="0"/>
              <a:t>With virtually no effort, we can see that One World Trade Center (blue) is almost twice as tall as the Chrysler Building (red).</a:t>
            </a:r>
          </a:p>
        </p:txBody>
      </p:sp>
      <p:sp>
        <p:nvSpPr>
          <p:cNvPr id="7" name="Content Placeholder 6">
            <a:extLst>
              <a:ext uri="{FF2B5EF4-FFF2-40B4-BE49-F238E27FC236}">
                <a16:creationId xmlns:a16="http://schemas.microsoft.com/office/drawing/2014/main" id="{70618C4A-3830-46E1-A77C-6A45B51BE401}"/>
              </a:ext>
            </a:extLst>
          </p:cNvPr>
          <p:cNvSpPr>
            <a:spLocks noGrp="1"/>
          </p:cNvSpPr>
          <p:nvPr>
            <p:ph sz="half" idx="2"/>
          </p:nvPr>
        </p:nvSpPr>
        <p:spPr/>
        <p:txBody>
          <a:bodyPr/>
          <a:lstStyle/>
          <a:p>
            <a:endParaRPr lang="en-US"/>
          </a:p>
        </p:txBody>
      </p:sp>
      <p:pic>
        <p:nvPicPr>
          <p:cNvPr id="8" name="Picture 7">
            <a:extLst>
              <a:ext uri="{FF2B5EF4-FFF2-40B4-BE49-F238E27FC236}">
                <a16:creationId xmlns:a16="http://schemas.microsoft.com/office/drawing/2014/main" id="{3A6B23DA-4FC7-4D61-843B-42F7D64F1ED4}"/>
              </a:ext>
            </a:extLst>
          </p:cNvPr>
          <p:cNvPicPr>
            <a:picLocks noChangeAspect="1"/>
          </p:cNvPicPr>
          <p:nvPr/>
        </p:nvPicPr>
        <p:blipFill>
          <a:blip r:embed="rId3"/>
          <a:stretch>
            <a:fillRect/>
          </a:stretch>
        </p:blipFill>
        <p:spPr>
          <a:xfrm>
            <a:off x="4650554" y="1249070"/>
            <a:ext cx="3979096" cy="4590047"/>
          </a:xfrm>
          <a:prstGeom prst="rect">
            <a:avLst/>
          </a:prstGeom>
        </p:spPr>
      </p:pic>
      <p:sp>
        <p:nvSpPr>
          <p:cNvPr id="9" name="Rectangle 8">
            <a:extLst>
              <a:ext uri="{FF2B5EF4-FFF2-40B4-BE49-F238E27FC236}">
                <a16:creationId xmlns:a16="http://schemas.microsoft.com/office/drawing/2014/main" id="{14B63079-9C11-4B79-AE67-631E495A545B}"/>
              </a:ext>
            </a:extLst>
          </p:cNvPr>
          <p:cNvSpPr/>
          <p:nvPr/>
        </p:nvSpPr>
        <p:spPr>
          <a:xfrm>
            <a:off x="112735" y="6133613"/>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205869783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B49E0-6FE7-4CEB-A7A4-5C5BA8DE0F3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573E8DF-9ECE-4A62-A0D7-B06AE76B59C2}"/>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54DD1A36-B2BE-44DC-A426-5C8AC0F677ED}"/>
              </a:ext>
            </a:extLst>
          </p:cNvPr>
          <p:cNvSpPr>
            <a:spLocks noGrp="1"/>
          </p:cNvSpPr>
          <p:nvPr>
            <p:ph sz="half" idx="2"/>
          </p:nvPr>
        </p:nvSpPr>
        <p:spPr/>
        <p:txBody>
          <a:bodyPr/>
          <a:lstStyle/>
          <a:p>
            <a:endParaRPr lang="en-US"/>
          </a:p>
        </p:txBody>
      </p:sp>
      <p:pic>
        <p:nvPicPr>
          <p:cNvPr id="6" name="Picture 5">
            <a:extLst>
              <a:ext uri="{FF2B5EF4-FFF2-40B4-BE49-F238E27FC236}">
                <a16:creationId xmlns:a16="http://schemas.microsoft.com/office/drawing/2014/main" id="{985CC6DB-EF0F-45C9-B20F-07A30C8CC333}"/>
              </a:ext>
            </a:extLst>
          </p:cNvPr>
          <p:cNvPicPr>
            <a:picLocks noChangeAspect="1"/>
          </p:cNvPicPr>
          <p:nvPr/>
        </p:nvPicPr>
        <p:blipFill>
          <a:blip r:embed="rId2"/>
          <a:stretch>
            <a:fillRect/>
          </a:stretch>
        </p:blipFill>
        <p:spPr>
          <a:xfrm>
            <a:off x="0" y="1203520"/>
            <a:ext cx="9144000" cy="4450960"/>
          </a:xfrm>
          <a:prstGeom prst="rect">
            <a:avLst/>
          </a:prstGeom>
        </p:spPr>
      </p:pic>
      <p:sp>
        <p:nvSpPr>
          <p:cNvPr id="7" name="Rectangle 6">
            <a:extLst>
              <a:ext uri="{FF2B5EF4-FFF2-40B4-BE49-F238E27FC236}">
                <a16:creationId xmlns:a16="http://schemas.microsoft.com/office/drawing/2014/main" id="{428D5D02-9C40-4886-9EF9-3CD65C55BE00}"/>
              </a:ext>
            </a:extLst>
          </p:cNvPr>
          <p:cNvSpPr/>
          <p:nvPr/>
        </p:nvSpPr>
        <p:spPr>
          <a:xfrm>
            <a:off x="112735" y="6133613"/>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11530535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08ED4014-5021-4B82-A848-F84A38E59A71}"/>
              </a:ext>
            </a:extLst>
          </p:cNvPr>
          <p:cNvSpPr>
            <a:spLocks noGrp="1"/>
          </p:cNvSpPr>
          <p:nvPr>
            <p:ph idx="4294967295"/>
          </p:nvPr>
        </p:nvSpPr>
        <p:spPr>
          <a:xfrm>
            <a:off x="66173" y="5161546"/>
            <a:ext cx="9011653" cy="1045495"/>
          </a:xfrm>
        </p:spPr>
        <p:txBody>
          <a:bodyPr>
            <a:normAutofit/>
          </a:bodyPr>
          <a:lstStyle/>
          <a:p>
            <a:r>
              <a:rPr lang="en-US" sz="1800" dirty="0"/>
              <a:t>So, with this somewhat contrived but hopefully memorable example, we took something that was simple to compare (the silhouettes of buildings) and contorted them into difficult-to-compare semicircles.</a:t>
            </a:r>
          </a:p>
        </p:txBody>
      </p:sp>
      <p:pic>
        <p:nvPicPr>
          <p:cNvPr id="9" name="Picture 8">
            <a:extLst>
              <a:ext uri="{FF2B5EF4-FFF2-40B4-BE49-F238E27FC236}">
                <a16:creationId xmlns:a16="http://schemas.microsoft.com/office/drawing/2014/main" id="{C7BEE057-183D-4C98-B6C6-99DE42876AB7}"/>
              </a:ext>
            </a:extLst>
          </p:cNvPr>
          <p:cNvPicPr>
            <a:picLocks noChangeAspect="1"/>
          </p:cNvPicPr>
          <p:nvPr/>
        </p:nvPicPr>
        <p:blipFill>
          <a:blip r:embed="rId2"/>
          <a:stretch>
            <a:fillRect/>
          </a:stretch>
        </p:blipFill>
        <p:spPr>
          <a:xfrm>
            <a:off x="0" y="302043"/>
            <a:ext cx="9144000" cy="4419301"/>
          </a:xfrm>
          <a:prstGeom prst="rect">
            <a:avLst/>
          </a:prstGeom>
        </p:spPr>
      </p:pic>
      <p:sp>
        <p:nvSpPr>
          <p:cNvPr id="10" name="Rectangle 9">
            <a:extLst>
              <a:ext uri="{FF2B5EF4-FFF2-40B4-BE49-F238E27FC236}">
                <a16:creationId xmlns:a16="http://schemas.microsoft.com/office/drawing/2014/main" id="{A69493AE-172D-4536-92F3-071463168DB1}"/>
              </a:ext>
            </a:extLst>
          </p:cNvPr>
          <p:cNvSpPr/>
          <p:nvPr/>
        </p:nvSpPr>
        <p:spPr>
          <a:xfrm>
            <a:off x="112735" y="6133613"/>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93515351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BF9723-05A1-4EE4-8AB5-39D88BECB426}"/>
              </a:ext>
            </a:extLst>
          </p:cNvPr>
          <p:cNvPicPr>
            <a:picLocks noChangeAspect="1"/>
          </p:cNvPicPr>
          <p:nvPr/>
        </p:nvPicPr>
        <p:blipFill>
          <a:blip r:embed="rId2"/>
          <a:stretch>
            <a:fillRect/>
          </a:stretch>
        </p:blipFill>
        <p:spPr>
          <a:xfrm>
            <a:off x="1383632" y="0"/>
            <a:ext cx="6890362" cy="6371894"/>
          </a:xfrm>
          <a:prstGeom prst="rect">
            <a:avLst/>
          </a:prstGeom>
        </p:spPr>
      </p:pic>
      <p:sp>
        <p:nvSpPr>
          <p:cNvPr id="3" name="Rectangle 2">
            <a:extLst>
              <a:ext uri="{FF2B5EF4-FFF2-40B4-BE49-F238E27FC236}">
                <a16:creationId xmlns:a16="http://schemas.microsoft.com/office/drawing/2014/main" id="{B92B683C-AD05-428A-9543-EAC72CBBC24F}"/>
              </a:ext>
            </a:extLst>
          </p:cNvPr>
          <p:cNvSpPr/>
          <p:nvPr/>
        </p:nvSpPr>
        <p:spPr>
          <a:xfrm>
            <a:off x="112735" y="6350182"/>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409080794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86F1-1E41-42F9-A650-B72B8B0FE004}"/>
              </a:ext>
            </a:extLst>
          </p:cNvPr>
          <p:cNvSpPr>
            <a:spLocks noGrp="1"/>
          </p:cNvSpPr>
          <p:nvPr>
            <p:ph type="title"/>
          </p:nvPr>
        </p:nvSpPr>
        <p:spPr/>
        <p:txBody>
          <a:bodyPr/>
          <a:lstStyle/>
          <a:p>
            <a:r>
              <a:rPr lang="en-US" dirty="0"/>
              <a:t>The Scenarios</a:t>
            </a:r>
          </a:p>
        </p:txBody>
      </p:sp>
      <p:sp>
        <p:nvSpPr>
          <p:cNvPr id="3" name="Content Placeholder 2">
            <a:extLst>
              <a:ext uri="{FF2B5EF4-FFF2-40B4-BE49-F238E27FC236}">
                <a16:creationId xmlns:a16="http://schemas.microsoft.com/office/drawing/2014/main" id="{AB240CF7-33EF-4E7C-B7E6-22257B5064C1}"/>
              </a:ext>
            </a:extLst>
          </p:cNvPr>
          <p:cNvSpPr>
            <a:spLocks noGrp="1"/>
          </p:cNvSpPr>
          <p:nvPr>
            <p:ph idx="1"/>
          </p:nvPr>
        </p:nvSpPr>
        <p:spPr/>
        <p:txBody>
          <a:bodyPr>
            <a:normAutofit fontScale="92500" lnSpcReduction="10000"/>
          </a:bodyPr>
          <a:lstStyle/>
          <a:p>
            <a:r>
              <a:rPr lang="en-US" dirty="0"/>
              <a:t>Course Metrics Dashboard (CH2)</a:t>
            </a:r>
          </a:p>
          <a:p>
            <a:r>
              <a:rPr lang="en-US" dirty="0"/>
              <a:t>Comparing Individual Performance with Peers (CH3)</a:t>
            </a:r>
          </a:p>
          <a:p>
            <a:r>
              <a:rPr lang="en-US" dirty="0"/>
              <a:t>What-if Analysis: Wage Increase Ramifications (CH4)</a:t>
            </a:r>
          </a:p>
          <a:p>
            <a:r>
              <a:rPr lang="en-US" dirty="0"/>
              <a:t>Executive Sales Dashboard (CH5)</a:t>
            </a:r>
          </a:p>
          <a:p>
            <a:r>
              <a:rPr lang="en-US" dirty="0"/>
              <a:t>Ranking by Now, Comparing with Then (CH6)</a:t>
            </a:r>
          </a:p>
          <a:p>
            <a:r>
              <a:rPr lang="en-US" dirty="0"/>
              <a:t>Are We on Pace to Reach our Goals? (CH7)</a:t>
            </a:r>
          </a:p>
          <a:p>
            <a:r>
              <a:rPr lang="en-US" dirty="0"/>
              <a:t>Multiple Key Performance Metrics (CH8)</a:t>
            </a:r>
          </a:p>
          <a:p>
            <a:r>
              <a:rPr lang="en-US" dirty="0"/>
              <a:t>Power Plan Operations Monitoring (CH9)</a:t>
            </a:r>
          </a:p>
          <a:p>
            <a:r>
              <a:rPr lang="en-US" dirty="0"/>
              <a:t>Showing Year-to-Date and Year-over-Year at the Same Time (CH10)</a:t>
            </a:r>
          </a:p>
          <a:p>
            <a:endParaRPr lang="en-US" dirty="0"/>
          </a:p>
          <a:p>
            <a:endParaRPr lang="en-US" dirty="0"/>
          </a:p>
          <a:p>
            <a:endParaRPr lang="en-US" dirty="0"/>
          </a:p>
        </p:txBody>
      </p:sp>
      <p:sp>
        <p:nvSpPr>
          <p:cNvPr id="4" name="Rectangle 3">
            <a:extLst>
              <a:ext uri="{FF2B5EF4-FFF2-40B4-BE49-F238E27FC236}">
                <a16:creationId xmlns:a16="http://schemas.microsoft.com/office/drawing/2014/main" id="{66634F5B-E088-418E-95A4-6B734501D236}"/>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5424419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86F1-1E41-42F9-A650-B72B8B0FE004}"/>
              </a:ext>
            </a:extLst>
          </p:cNvPr>
          <p:cNvSpPr>
            <a:spLocks noGrp="1"/>
          </p:cNvSpPr>
          <p:nvPr>
            <p:ph type="title"/>
          </p:nvPr>
        </p:nvSpPr>
        <p:spPr/>
        <p:txBody>
          <a:bodyPr/>
          <a:lstStyle/>
          <a:p>
            <a:r>
              <a:rPr lang="en-US" dirty="0"/>
              <a:t>The Scenarios</a:t>
            </a:r>
          </a:p>
        </p:txBody>
      </p:sp>
      <p:sp>
        <p:nvSpPr>
          <p:cNvPr id="3" name="Content Placeholder 2">
            <a:extLst>
              <a:ext uri="{FF2B5EF4-FFF2-40B4-BE49-F238E27FC236}">
                <a16:creationId xmlns:a16="http://schemas.microsoft.com/office/drawing/2014/main" id="{AB240CF7-33EF-4E7C-B7E6-22257B5064C1}"/>
              </a:ext>
            </a:extLst>
          </p:cNvPr>
          <p:cNvSpPr>
            <a:spLocks noGrp="1"/>
          </p:cNvSpPr>
          <p:nvPr>
            <p:ph idx="1"/>
          </p:nvPr>
        </p:nvSpPr>
        <p:spPr/>
        <p:txBody>
          <a:bodyPr>
            <a:normAutofit fontScale="85000" lnSpcReduction="20000"/>
          </a:bodyPr>
          <a:lstStyle/>
          <a:p>
            <a:r>
              <a:rPr lang="en-US" dirty="0"/>
              <a:t>Premier League Player Performance Metrics (CH11)</a:t>
            </a:r>
          </a:p>
          <a:p>
            <a:r>
              <a:rPr lang="en-US" dirty="0"/>
              <a:t>RSB 6 Nations Championship Match Performance Analysis (CH12)</a:t>
            </a:r>
          </a:p>
          <a:p>
            <a:r>
              <a:rPr lang="en-US" dirty="0"/>
              <a:t>Web Analytics (CH13)</a:t>
            </a:r>
          </a:p>
          <a:p>
            <a:r>
              <a:rPr lang="en-US" dirty="0"/>
              <a:t>Patient History Analysis of Recent Hospital Admissions (CH14)</a:t>
            </a:r>
          </a:p>
          <a:p>
            <a:r>
              <a:rPr lang="en-US" dirty="0"/>
              <a:t>Hospitality Dashboard for Hotel Management (CH15)</a:t>
            </a:r>
          </a:p>
          <a:p>
            <a:r>
              <a:rPr lang="en-US" dirty="0"/>
              <a:t>Sentiment Analysis: Showing Overall Distribution (CH16)</a:t>
            </a:r>
          </a:p>
          <a:p>
            <a:r>
              <a:rPr lang="en-US" dirty="0"/>
              <a:t>Showing Sentiment with Net Promoter Score (CH17)</a:t>
            </a:r>
          </a:p>
          <a:p>
            <a:r>
              <a:rPr lang="en-US" dirty="0"/>
              <a:t>Server Process Monitoring (CH18)</a:t>
            </a:r>
          </a:p>
          <a:p>
            <a:r>
              <a:rPr lang="en-US" dirty="0"/>
              <a:t>Big Mac Index (CH19)</a:t>
            </a:r>
          </a:p>
          <a:p>
            <a:r>
              <a:rPr lang="en-US" dirty="0"/>
              <a:t>Complaints Dashboard (CH20)</a:t>
            </a:r>
          </a:p>
          <a:p>
            <a:pPr marL="0" indent="0">
              <a:buNone/>
            </a:pPr>
            <a:endParaRPr lang="en-US" dirty="0"/>
          </a:p>
          <a:p>
            <a:endParaRPr lang="en-US" dirty="0"/>
          </a:p>
          <a:p>
            <a:endParaRPr lang="en-US" dirty="0"/>
          </a:p>
          <a:p>
            <a:endParaRPr lang="en-US" dirty="0"/>
          </a:p>
        </p:txBody>
      </p:sp>
      <p:sp>
        <p:nvSpPr>
          <p:cNvPr id="4" name="Rectangle 3">
            <a:extLst>
              <a:ext uri="{FF2B5EF4-FFF2-40B4-BE49-F238E27FC236}">
                <a16:creationId xmlns:a16="http://schemas.microsoft.com/office/drawing/2014/main" id="{669BF799-16C9-4F51-A828-F4CDC78F54C9}"/>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314738804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86F1-1E41-42F9-A650-B72B8B0FE004}"/>
              </a:ext>
            </a:extLst>
          </p:cNvPr>
          <p:cNvSpPr>
            <a:spLocks noGrp="1"/>
          </p:cNvSpPr>
          <p:nvPr>
            <p:ph type="title"/>
          </p:nvPr>
        </p:nvSpPr>
        <p:spPr/>
        <p:txBody>
          <a:bodyPr/>
          <a:lstStyle/>
          <a:p>
            <a:r>
              <a:rPr lang="en-US" dirty="0"/>
              <a:t>The Scenarios</a:t>
            </a:r>
          </a:p>
        </p:txBody>
      </p:sp>
      <p:sp>
        <p:nvSpPr>
          <p:cNvPr id="3" name="Content Placeholder 2">
            <a:extLst>
              <a:ext uri="{FF2B5EF4-FFF2-40B4-BE49-F238E27FC236}">
                <a16:creationId xmlns:a16="http://schemas.microsoft.com/office/drawing/2014/main" id="{AB240CF7-33EF-4E7C-B7E6-22257B5064C1}"/>
              </a:ext>
            </a:extLst>
          </p:cNvPr>
          <p:cNvSpPr>
            <a:spLocks noGrp="1"/>
          </p:cNvSpPr>
          <p:nvPr>
            <p:ph idx="1"/>
          </p:nvPr>
        </p:nvSpPr>
        <p:spPr/>
        <p:txBody>
          <a:bodyPr>
            <a:normAutofit fontScale="92500" lnSpcReduction="10000"/>
          </a:bodyPr>
          <a:lstStyle/>
          <a:p>
            <a:r>
              <a:rPr lang="en-US" dirty="0"/>
              <a:t>Hospital Operating Room Utilization (CH21)</a:t>
            </a:r>
          </a:p>
          <a:p>
            <a:r>
              <a:rPr lang="en-US" dirty="0"/>
              <a:t>Showing Rank and Magnitude (CH22)</a:t>
            </a:r>
          </a:p>
          <a:p>
            <a:r>
              <a:rPr lang="en-US" dirty="0"/>
              <a:t>Measuring Claims across Multiple Measures and Dimensions (CH23)</a:t>
            </a:r>
          </a:p>
          <a:p>
            <a:r>
              <a:rPr lang="en-US" dirty="0"/>
              <a:t>Showing Churn or Turnover (CH24)</a:t>
            </a:r>
          </a:p>
          <a:p>
            <a:r>
              <a:rPr lang="en-US" dirty="0"/>
              <a:t>Showing Actual versus Potential Utilization (CH25)</a:t>
            </a:r>
          </a:p>
          <a:p>
            <a:r>
              <a:rPr lang="en-US" dirty="0"/>
              <a:t>Health Care Provider Productivity Monitoring (CH26)</a:t>
            </a:r>
          </a:p>
          <a:p>
            <a:r>
              <a:rPr lang="en-US" dirty="0"/>
              <a:t>Telecom Operator Executive Dashboard (CH27)</a:t>
            </a:r>
          </a:p>
          <a:p>
            <a:r>
              <a:rPr lang="en-US" dirty="0"/>
              <a:t>Economy at a Glance (CH28)</a:t>
            </a:r>
          </a:p>
          <a:p>
            <a:r>
              <a:rPr lang="en-US" dirty="0"/>
              <a:t>Call Center (CH29)</a:t>
            </a:r>
          </a:p>
          <a:p>
            <a:pPr marL="0" indent="0">
              <a:buNone/>
            </a:pPr>
            <a:endParaRPr lang="en-US" dirty="0"/>
          </a:p>
          <a:p>
            <a:endParaRPr lang="en-US" dirty="0"/>
          </a:p>
          <a:p>
            <a:endParaRPr lang="en-US" dirty="0"/>
          </a:p>
          <a:p>
            <a:endParaRPr lang="en-US" dirty="0"/>
          </a:p>
        </p:txBody>
      </p:sp>
      <p:sp>
        <p:nvSpPr>
          <p:cNvPr id="4" name="Rectangle 3">
            <a:extLst>
              <a:ext uri="{FF2B5EF4-FFF2-40B4-BE49-F238E27FC236}">
                <a16:creationId xmlns:a16="http://schemas.microsoft.com/office/drawing/2014/main" id="{D99D8507-27DC-47EA-9454-9E86E659F335}"/>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403401453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D877B-A129-4C52-9831-659FC6D501A7}"/>
              </a:ext>
            </a:extLst>
          </p:cNvPr>
          <p:cNvSpPr>
            <a:spLocks noGrp="1"/>
          </p:cNvSpPr>
          <p:nvPr>
            <p:ph type="title"/>
          </p:nvPr>
        </p:nvSpPr>
        <p:spPr/>
        <p:txBody>
          <a:bodyPr/>
          <a:lstStyle/>
          <a:p>
            <a:r>
              <a:rPr lang="en-US" dirty="0"/>
              <a:t>There Are No Perfect Dashboards</a:t>
            </a:r>
          </a:p>
        </p:txBody>
      </p:sp>
      <p:sp>
        <p:nvSpPr>
          <p:cNvPr id="3" name="Content Placeholder 2">
            <a:extLst>
              <a:ext uri="{FF2B5EF4-FFF2-40B4-BE49-F238E27FC236}">
                <a16:creationId xmlns:a16="http://schemas.microsoft.com/office/drawing/2014/main" id="{9EAB5B77-6F94-477B-BE68-637D2106F45C}"/>
              </a:ext>
            </a:extLst>
          </p:cNvPr>
          <p:cNvSpPr>
            <a:spLocks noGrp="1"/>
          </p:cNvSpPr>
          <p:nvPr>
            <p:ph idx="1"/>
          </p:nvPr>
        </p:nvSpPr>
        <p:spPr/>
        <p:txBody>
          <a:bodyPr/>
          <a:lstStyle/>
          <a:p>
            <a:r>
              <a:rPr lang="en-US" dirty="0"/>
              <a:t>You will never find one perfect collection of charts that ideally suits every person who may encounter it. </a:t>
            </a:r>
          </a:p>
          <a:p>
            <a:r>
              <a:rPr lang="en-US" dirty="0"/>
              <a:t>But, although they may not be perfect, the dashboards we showcase in the book successfully help people see and understand data in the real world.</a:t>
            </a:r>
          </a:p>
        </p:txBody>
      </p:sp>
      <p:sp>
        <p:nvSpPr>
          <p:cNvPr id="4" name="Rectangle 3">
            <a:extLst>
              <a:ext uri="{FF2B5EF4-FFF2-40B4-BE49-F238E27FC236}">
                <a16:creationId xmlns:a16="http://schemas.microsoft.com/office/drawing/2014/main" id="{458728AE-FB9C-4EFF-9F5E-577FAAA8D98B}"/>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26333591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BFB40-B22C-44A5-9FFC-9F456BD29B67}"/>
              </a:ext>
            </a:extLst>
          </p:cNvPr>
          <p:cNvSpPr>
            <a:spLocks noGrp="1"/>
          </p:cNvSpPr>
          <p:nvPr>
            <p:ph type="title"/>
          </p:nvPr>
        </p:nvSpPr>
        <p:spPr/>
        <p:txBody>
          <a:bodyPr/>
          <a:lstStyle/>
          <a:p>
            <a:r>
              <a:rPr lang="en-US" dirty="0"/>
              <a:t>Additional Resources</a:t>
            </a:r>
          </a:p>
        </p:txBody>
      </p:sp>
      <p:sp>
        <p:nvSpPr>
          <p:cNvPr id="3" name="Content Placeholder 2">
            <a:extLst>
              <a:ext uri="{FF2B5EF4-FFF2-40B4-BE49-F238E27FC236}">
                <a16:creationId xmlns:a16="http://schemas.microsoft.com/office/drawing/2014/main" id="{5CD78AFB-634D-4A58-9443-8D9946868E69}"/>
              </a:ext>
            </a:extLst>
          </p:cNvPr>
          <p:cNvSpPr>
            <a:spLocks noGrp="1"/>
          </p:cNvSpPr>
          <p:nvPr>
            <p:ph idx="1"/>
          </p:nvPr>
        </p:nvSpPr>
        <p:spPr/>
        <p:txBody>
          <a:bodyPr/>
          <a:lstStyle/>
          <a:p>
            <a:pPr marL="0" indent="0" fontAlgn="base">
              <a:buNone/>
            </a:pPr>
            <a:r>
              <a:rPr lang="en-US" dirty="0"/>
              <a:t>See</a:t>
            </a:r>
          </a:p>
          <a:p>
            <a:pPr marL="0" indent="0" fontAlgn="base">
              <a:buNone/>
            </a:pPr>
            <a:r>
              <a:rPr lang="en-US" dirty="0">
                <a:hlinkClick r:id="rId2"/>
              </a:rPr>
              <a:t>www.BigBookofDashboards.com</a:t>
            </a:r>
            <a:endParaRPr lang="en-US" dirty="0"/>
          </a:p>
          <a:p>
            <a:pPr marL="0" indent="0" fontAlgn="base">
              <a:buNone/>
            </a:pPr>
            <a:r>
              <a:rPr lang="en-US" dirty="0"/>
              <a:t>for downloadable dashboards, additional examples, information about workshops, and other resources.</a:t>
            </a:r>
          </a:p>
          <a:p>
            <a:endParaRPr lang="en-US" dirty="0"/>
          </a:p>
        </p:txBody>
      </p:sp>
    </p:spTree>
    <p:extLst>
      <p:ext uri="{BB962C8B-B14F-4D97-AF65-F5344CB8AC3E}">
        <p14:creationId xmlns:p14="http://schemas.microsoft.com/office/powerpoint/2010/main" val="3433885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FA16B-586D-4BBD-B1C7-337463BF6E20}"/>
              </a:ext>
            </a:extLst>
          </p:cNvPr>
          <p:cNvSpPr>
            <a:spLocks noGrp="1"/>
          </p:cNvSpPr>
          <p:nvPr>
            <p:ph type="title"/>
          </p:nvPr>
        </p:nvSpPr>
        <p:spPr/>
        <p:txBody>
          <a:bodyPr/>
          <a:lstStyle/>
          <a:p>
            <a:r>
              <a:rPr lang="en-US" dirty="0"/>
              <a:t>For Educational Purposes Only</a:t>
            </a:r>
          </a:p>
        </p:txBody>
      </p:sp>
      <p:sp>
        <p:nvSpPr>
          <p:cNvPr id="3" name="Content Placeholder 2">
            <a:extLst>
              <a:ext uri="{FF2B5EF4-FFF2-40B4-BE49-F238E27FC236}">
                <a16:creationId xmlns:a16="http://schemas.microsoft.com/office/drawing/2014/main" id="{89C952BB-4312-40E5-9B49-4420E29DCF34}"/>
              </a:ext>
            </a:extLst>
          </p:cNvPr>
          <p:cNvSpPr>
            <a:spLocks noGrp="1"/>
          </p:cNvSpPr>
          <p:nvPr>
            <p:ph idx="1"/>
          </p:nvPr>
        </p:nvSpPr>
        <p:spPr/>
        <p:txBody>
          <a:bodyPr/>
          <a:lstStyle/>
          <a:p>
            <a:r>
              <a:rPr lang="en-US" b="1" dirty="0"/>
              <a:t>DO NOT post to Brightspace</a:t>
            </a:r>
          </a:p>
          <a:p>
            <a:r>
              <a:rPr lang="en-US" dirty="0"/>
              <a:t>Students have access via the Purdue Online Library catalog</a:t>
            </a:r>
          </a:p>
        </p:txBody>
      </p:sp>
    </p:spTree>
    <p:extLst>
      <p:ext uri="{BB962C8B-B14F-4D97-AF65-F5344CB8AC3E}">
        <p14:creationId xmlns:p14="http://schemas.microsoft.com/office/powerpoint/2010/main" val="234952259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516DF-3BCB-4C90-BC45-269E278C186F}"/>
              </a:ext>
            </a:extLst>
          </p:cNvPr>
          <p:cNvSpPr>
            <a:spLocks noGrp="1"/>
          </p:cNvSpPr>
          <p:nvPr>
            <p:ph type="title"/>
          </p:nvPr>
        </p:nvSpPr>
        <p:spPr/>
        <p:txBody>
          <a:bodyPr/>
          <a:lstStyle/>
          <a:p>
            <a:r>
              <a:rPr lang="en-US" dirty="0"/>
              <a:t>Superb books</a:t>
            </a:r>
          </a:p>
        </p:txBody>
      </p:sp>
      <p:sp>
        <p:nvSpPr>
          <p:cNvPr id="3" name="Content Placeholder 2">
            <a:extLst>
              <a:ext uri="{FF2B5EF4-FFF2-40B4-BE49-F238E27FC236}">
                <a16:creationId xmlns:a16="http://schemas.microsoft.com/office/drawing/2014/main" id="{B78B4D98-59A6-4D8E-86BA-B954BB5F7538}"/>
              </a:ext>
            </a:extLst>
          </p:cNvPr>
          <p:cNvSpPr>
            <a:spLocks noGrp="1"/>
          </p:cNvSpPr>
          <p:nvPr>
            <p:ph idx="1"/>
          </p:nvPr>
        </p:nvSpPr>
        <p:spPr/>
        <p:txBody>
          <a:bodyPr>
            <a:noAutofit/>
          </a:bodyPr>
          <a:lstStyle/>
          <a:p>
            <a:pPr fontAlgn="base"/>
            <a:r>
              <a:rPr lang="en-US" sz="1600" dirty="0"/>
              <a:t>Alberto Cairo's </a:t>
            </a:r>
            <a:r>
              <a:rPr lang="en-US" sz="1600" b="1" i="1" dirty="0"/>
              <a:t>The Functional Art</a:t>
            </a:r>
            <a:r>
              <a:rPr lang="en-US" sz="1600" b="1" dirty="0"/>
              <a:t> (New Riders, 2013)</a:t>
            </a:r>
            <a:r>
              <a:rPr lang="en-US" sz="1600" dirty="0"/>
              <a:t>. Alberto Cairo is an author who understands the need to balance functionality with beauty in charts. This book is an inspiring introduction to information graphics and visualization.</a:t>
            </a:r>
          </a:p>
          <a:p>
            <a:pPr fontAlgn="base"/>
            <a:r>
              <a:rPr lang="en-US" sz="1600" dirty="0"/>
              <a:t>Stephen </a:t>
            </a:r>
            <a:r>
              <a:rPr lang="en-US" sz="1600" dirty="0" err="1"/>
              <a:t>Few's</a:t>
            </a:r>
            <a:r>
              <a:rPr lang="en-US" sz="1600" dirty="0"/>
              <a:t> </a:t>
            </a:r>
            <a:r>
              <a:rPr lang="en-US" sz="1600" b="1" i="1" dirty="0"/>
              <a:t>Now You See It</a:t>
            </a:r>
            <a:r>
              <a:rPr lang="en-US" sz="1600" b="1" dirty="0"/>
              <a:t> (Analytics Press, 2009)</a:t>
            </a:r>
            <a:r>
              <a:rPr lang="en-US" sz="1600" dirty="0"/>
              <a:t>. This is a practical and commonsense guide to table and graph design. It goes into great detail about each of the main chart types, explaining clearly when to use them and how to construct them well.</a:t>
            </a:r>
          </a:p>
          <a:p>
            <a:pPr fontAlgn="base"/>
            <a:r>
              <a:rPr lang="en-US" sz="1600" dirty="0"/>
              <a:t>Cole </a:t>
            </a:r>
            <a:r>
              <a:rPr lang="en-US" sz="1600" dirty="0" err="1"/>
              <a:t>Nussbaumer</a:t>
            </a:r>
            <a:r>
              <a:rPr lang="en-US" sz="1600" dirty="0"/>
              <a:t> </a:t>
            </a:r>
            <a:r>
              <a:rPr lang="en-US" sz="1600" dirty="0" err="1"/>
              <a:t>Knaflic's</a:t>
            </a:r>
            <a:r>
              <a:rPr lang="en-US" sz="1600" dirty="0"/>
              <a:t> </a:t>
            </a:r>
            <a:r>
              <a:rPr lang="en-US" sz="1600" b="1" i="1" dirty="0"/>
              <a:t>Storytelling with Data</a:t>
            </a:r>
            <a:r>
              <a:rPr lang="en-US" sz="1600" b="1" dirty="0"/>
              <a:t> (Wiley, 2015)</a:t>
            </a:r>
            <a:r>
              <a:rPr lang="en-US" sz="1600" dirty="0"/>
              <a:t>. This is the data visualization guide for business professionals. It's an accessible look at not only the anatomy of charts but also at how to design charts to communicate messages effectively.</a:t>
            </a:r>
          </a:p>
          <a:p>
            <a:pPr fontAlgn="base"/>
            <a:r>
              <a:rPr lang="en-US" sz="1600" dirty="0"/>
              <a:t>Colin Ware's</a:t>
            </a:r>
            <a:r>
              <a:rPr lang="en-US" sz="1600" i="1" dirty="0"/>
              <a:t> </a:t>
            </a:r>
            <a:r>
              <a:rPr lang="en-US" sz="1600" b="1" i="1" dirty="0"/>
              <a:t>Information Visualization: Perception for Design</a:t>
            </a:r>
            <a:r>
              <a:rPr lang="en-US" sz="1600" b="1" dirty="0"/>
              <a:t> (Morgan Kauffman, 2013)</a:t>
            </a:r>
            <a:r>
              <a:rPr lang="en-US" sz="1600" dirty="0"/>
              <a:t>. This book has been called the bible of data visualization. In over 500 pages, it covers every aspect of the science of perception and its role in data visualization. It's an invaluable resource for anyone practicing data visualization.</a:t>
            </a:r>
          </a:p>
          <a:p>
            <a:pPr fontAlgn="base"/>
            <a:r>
              <a:rPr lang="en-US" sz="1600" dirty="0"/>
              <a:t>Colin Ware's </a:t>
            </a:r>
            <a:r>
              <a:rPr lang="en-US" sz="1600" b="1" i="1" dirty="0"/>
              <a:t>Visual Thinking for Design</a:t>
            </a:r>
            <a:r>
              <a:rPr lang="en-US" sz="1600" b="1" dirty="0"/>
              <a:t> (Elsevier, 2008)</a:t>
            </a:r>
            <a:r>
              <a:rPr lang="en-US" sz="1600" dirty="0"/>
              <a:t>. Colin Ware presents a detailed analysis of the mechanics of visual cognition. The book teaches us how to see as designers by anticipating how others will see our designs. It's a fun book to read and makes detailed information about cognitive science a breeze to digest.</a:t>
            </a:r>
          </a:p>
          <a:p>
            <a:endParaRPr lang="en-US" sz="1600" dirty="0"/>
          </a:p>
        </p:txBody>
      </p:sp>
    </p:spTree>
    <p:extLst>
      <p:ext uri="{BB962C8B-B14F-4D97-AF65-F5344CB8AC3E}">
        <p14:creationId xmlns:p14="http://schemas.microsoft.com/office/powerpoint/2010/main" val="881282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86F1-1E41-42F9-A650-B72B8B0FE004}"/>
              </a:ext>
            </a:extLst>
          </p:cNvPr>
          <p:cNvSpPr>
            <a:spLocks noGrp="1"/>
          </p:cNvSpPr>
          <p:nvPr>
            <p:ph type="title"/>
          </p:nvPr>
        </p:nvSpPr>
        <p:spPr/>
        <p:txBody>
          <a:bodyPr/>
          <a:lstStyle/>
          <a:p>
            <a:r>
              <a:rPr lang="en-US" dirty="0"/>
              <a:t>The Scenarios</a:t>
            </a:r>
          </a:p>
        </p:txBody>
      </p:sp>
      <p:sp>
        <p:nvSpPr>
          <p:cNvPr id="3" name="Content Placeholder 2">
            <a:extLst>
              <a:ext uri="{FF2B5EF4-FFF2-40B4-BE49-F238E27FC236}">
                <a16:creationId xmlns:a16="http://schemas.microsoft.com/office/drawing/2014/main" id="{AB240CF7-33EF-4E7C-B7E6-22257B5064C1}"/>
              </a:ext>
            </a:extLst>
          </p:cNvPr>
          <p:cNvSpPr>
            <a:spLocks noGrp="1"/>
          </p:cNvSpPr>
          <p:nvPr>
            <p:ph idx="1"/>
          </p:nvPr>
        </p:nvSpPr>
        <p:spPr/>
        <p:txBody>
          <a:bodyPr>
            <a:normAutofit fontScale="77500" lnSpcReduction="20000"/>
          </a:bodyPr>
          <a:lstStyle/>
          <a:p>
            <a:r>
              <a:rPr lang="en-US" dirty="0"/>
              <a:t>Course Metrics Dashboard</a:t>
            </a:r>
          </a:p>
          <a:p>
            <a:r>
              <a:rPr lang="en-US" dirty="0"/>
              <a:t>Comparing Individual Performance with Peers</a:t>
            </a:r>
          </a:p>
          <a:p>
            <a:r>
              <a:rPr lang="en-US" dirty="0"/>
              <a:t>What-if Analysis: Wage Increase Ramifications</a:t>
            </a:r>
          </a:p>
          <a:p>
            <a:r>
              <a:rPr lang="en-US" dirty="0"/>
              <a:t>Executive Sales Dashboard</a:t>
            </a:r>
          </a:p>
          <a:p>
            <a:r>
              <a:rPr lang="en-US" dirty="0"/>
              <a:t>Ranking by Now, Comparing with Then</a:t>
            </a:r>
          </a:p>
          <a:p>
            <a:r>
              <a:rPr lang="en-US" dirty="0"/>
              <a:t>Are We on Pace to Reach our Goals?</a:t>
            </a:r>
          </a:p>
          <a:p>
            <a:r>
              <a:rPr lang="en-US" dirty="0"/>
              <a:t>Multiple Key Performance Metrics</a:t>
            </a:r>
          </a:p>
          <a:p>
            <a:r>
              <a:rPr lang="en-US" dirty="0"/>
              <a:t>Power Plan Operations Monitoring</a:t>
            </a:r>
          </a:p>
          <a:p>
            <a:r>
              <a:rPr lang="en-US" dirty="0"/>
              <a:t>Showing Year-to-Date and Year-over-Year at the Same Time</a:t>
            </a:r>
          </a:p>
          <a:p>
            <a:r>
              <a:rPr lang="en-US" dirty="0"/>
              <a:t>Premier League Player Performance Metrics</a:t>
            </a:r>
          </a:p>
          <a:p>
            <a:r>
              <a:rPr lang="en-US" dirty="0"/>
              <a:t>RSB 6 Nations Championship Match Performance Analysis</a:t>
            </a:r>
          </a:p>
          <a:p>
            <a:r>
              <a:rPr lang="en-US" dirty="0"/>
              <a:t>Web Analytics</a:t>
            </a:r>
          </a:p>
          <a:p>
            <a:endParaRPr lang="en-US" dirty="0"/>
          </a:p>
          <a:p>
            <a:endParaRPr lang="en-US" dirty="0"/>
          </a:p>
          <a:p>
            <a:endParaRPr lang="en-US" dirty="0"/>
          </a:p>
        </p:txBody>
      </p:sp>
      <p:sp>
        <p:nvSpPr>
          <p:cNvPr id="4" name="Rectangle 3">
            <a:extLst>
              <a:ext uri="{FF2B5EF4-FFF2-40B4-BE49-F238E27FC236}">
                <a16:creationId xmlns:a16="http://schemas.microsoft.com/office/drawing/2014/main" id="{2247C21A-CA6B-41FF-9475-E69DF5C9E78B}"/>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218499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86F1-1E41-42F9-A650-B72B8B0FE004}"/>
              </a:ext>
            </a:extLst>
          </p:cNvPr>
          <p:cNvSpPr>
            <a:spLocks noGrp="1"/>
          </p:cNvSpPr>
          <p:nvPr>
            <p:ph type="title"/>
          </p:nvPr>
        </p:nvSpPr>
        <p:spPr/>
        <p:txBody>
          <a:bodyPr/>
          <a:lstStyle/>
          <a:p>
            <a:r>
              <a:rPr lang="en-US" dirty="0"/>
              <a:t>The Scenarios</a:t>
            </a:r>
          </a:p>
        </p:txBody>
      </p:sp>
      <p:sp>
        <p:nvSpPr>
          <p:cNvPr id="3" name="Content Placeholder 2">
            <a:extLst>
              <a:ext uri="{FF2B5EF4-FFF2-40B4-BE49-F238E27FC236}">
                <a16:creationId xmlns:a16="http://schemas.microsoft.com/office/drawing/2014/main" id="{AB240CF7-33EF-4E7C-B7E6-22257B5064C1}"/>
              </a:ext>
            </a:extLst>
          </p:cNvPr>
          <p:cNvSpPr>
            <a:spLocks noGrp="1"/>
          </p:cNvSpPr>
          <p:nvPr>
            <p:ph idx="1"/>
          </p:nvPr>
        </p:nvSpPr>
        <p:spPr/>
        <p:txBody>
          <a:bodyPr>
            <a:normAutofit fontScale="77500" lnSpcReduction="20000"/>
          </a:bodyPr>
          <a:lstStyle/>
          <a:p>
            <a:r>
              <a:rPr lang="en-US" dirty="0"/>
              <a:t>Patient History Analysis of Recent Hospital Admissions</a:t>
            </a:r>
          </a:p>
          <a:p>
            <a:r>
              <a:rPr lang="en-US" dirty="0"/>
              <a:t>Hospitality Dashboard for Hotel Management</a:t>
            </a:r>
          </a:p>
          <a:p>
            <a:r>
              <a:rPr lang="en-US" dirty="0"/>
              <a:t>Sentiment Analysis: Showing Overall Distribution</a:t>
            </a:r>
          </a:p>
          <a:p>
            <a:r>
              <a:rPr lang="en-US" dirty="0"/>
              <a:t>Showing Sentiment with Net Promoter Score</a:t>
            </a:r>
          </a:p>
          <a:p>
            <a:r>
              <a:rPr lang="en-US" dirty="0"/>
              <a:t>Server Process Monitoring</a:t>
            </a:r>
          </a:p>
          <a:p>
            <a:r>
              <a:rPr lang="en-US" dirty="0"/>
              <a:t>Big Mac Index</a:t>
            </a:r>
          </a:p>
          <a:p>
            <a:r>
              <a:rPr lang="en-US" dirty="0"/>
              <a:t>Complaints Dashboard</a:t>
            </a:r>
          </a:p>
          <a:p>
            <a:r>
              <a:rPr lang="en-US" dirty="0"/>
              <a:t>Hospital Operating Room Utilization</a:t>
            </a:r>
          </a:p>
          <a:p>
            <a:r>
              <a:rPr lang="en-US" dirty="0"/>
              <a:t>Showing Rank and Magnitude</a:t>
            </a:r>
          </a:p>
          <a:p>
            <a:r>
              <a:rPr lang="en-US" dirty="0"/>
              <a:t>Measuring Claims across Multiple Measures and Dimensions</a:t>
            </a:r>
          </a:p>
          <a:p>
            <a:r>
              <a:rPr lang="en-US" dirty="0"/>
              <a:t>Showing Churn or Turnover</a:t>
            </a:r>
          </a:p>
          <a:p>
            <a:r>
              <a:rPr lang="en-US" dirty="0"/>
              <a:t>Showing Actual versus Potential Utilization</a:t>
            </a:r>
          </a:p>
          <a:p>
            <a:pPr marL="0" indent="0">
              <a:buNone/>
            </a:pPr>
            <a:endParaRPr lang="en-US" dirty="0"/>
          </a:p>
          <a:p>
            <a:endParaRPr lang="en-US" dirty="0"/>
          </a:p>
          <a:p>
            <a:endParaRPr lang="en-US" dirty="0"/>
          </a:p>
          <a:p>
            <a:endParaRPr lang="en-US" dirty="0"/>
          </a:p>
        </p:txBody>
      </p:sp>
      <p:sp>
        <p:nvSpPr>
          <p:cNvPr id="4" name="Rectangle 3">
            <a:extLst>
              <a:ext uri="{FF2B5EF4-FFF2-40B4-BE49-F238E27FC236}">
                <a16:creationId xmlns:a16="http://schemas.microsoft.com/office/drawing/2014/main" id="{E5E2D313-E0F9-461C-9A4E-23A5F50EE65D}"/>
              </a:ext>
            </a:extLst>
          </p:cNvPr>
          <p:cNvSpPr/>
          <p:nvPr/>
        </p:nvSpPr>
        <p:spPr>
          <a:xfrm>
            <a:off x="112735" y="6169708"/>
            <a:ext cx="9031265" cy="430887"/>
          </a:xfrm>
          <a:prstGeom prst="rect">
            <a:avLst/>
          </a:prstGeom>
        </p:spPr>
        <p:txBody>
          <a:bodyPr wrap="square">
            <a:spAutoFit/>
          </a:bodyPr>
          <a:lstStyle/>
          <a:p>
            <a:r>
              <a:rPr lang="en-US" sz="1100" dirty="0">
                <a:solidFill>
                  <a:srgbClr val="3A3A3A"/>
                </a:solidFill>
                <a:latin typeface="Source Sans Pro" panose="020B0503030403020204" pitchFamily="34" charset="0"/>
              </a:rPr>
              <a:t>Wexler, Steve, Jeffrey Shaffer, and Andy </a:t>
            </a:r>
            <a:r>
              <a:rPr lang="en-US" sz="1100" dirty="0" err="1">
                <a:solidFill>
                  <a:srgbClr val="3A3A3A"/>
                </a:solidFill>
                <a:latin typeface="Source Sans Pro" panose="020B0503030403020204" pitchFamily="34" charset="0"/>
              </a:rPr>
              <a:t>Cotgreave</a:t>
            </a:r>
            <a:r>
              <a:rPr lang="en-US" sz="1100" dirty="0">
                <a:solidFill>
                  <a:srgbClr val="3A3A3A"/>
                </a:solidFill>
                <a:latin typeface="Source Sans Pro" panose="020B0503030403020204" pitchFamily="34" charset="0"/>
              </a:rPr>
              <a:t>. </a:t>
            </a:r>
            <a:r>
              <a:rPr lang="en-US" sz="1100" i="1" dirty="0">
                <a:solidFill>
                  <a:srgbClr val="3A3A3A"/>
                </a:solidFill>
                <a:latin typeface="Source Sans Pro" panose="020B0503030403020204" pitchFamily="34" charset="0"/>
              </a:rPr>
              <a:t>The Big Book of Dashboards : Visualizing Your Data Using Real-World Business Scenarios</a:t>
            </a:r>
            <a:r>
              <a:rPr lang="en-US" sz="1100" dirty="0">
                <a:solidFill>
                  <a:srgbClr val="3A3A3A"/>
                </a:solidFill>
                <a:latin typeface="Source Sans Pro" panose="020B0503030403020204" pitchFamily="34" charset="0"/>
              </a:rPr>
              <a:t>. Hoboken, New Jersey: Wiley, 2017.</a:t>
            </a:r>
            <a:endParaRPr lang="en-US" sz="1100" dirty="0"/>
          </a:p>
        </p:txBody>
      </p:sp>
    </p:spTree>
    <p:extLst>
      <p:ext uri="{BB962C8B-B14F-4D97-AF65-F5344CB8AC3E}">
        <p14:creationId xmlns:p14="http://schemas.microsoft.com/office/powerpoint/2010/main" val="17503932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161</TotalTime>
  <Words>5538</Words>
  <Application>Microsoft Office PowerPoint</Application>
  <PresentationFormat>On-screen Show (4:3)</PresentationFormat>
  <Paragraphs>368</Paragraphs>
  <Slides>70</Slides>
  <Notes>4</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70</vt:i4>
      </vt:variant>
    </vt:vector>
  </HeadingPairs>
  <TitlesOfParts>
    <vt:vector size="77" baseType="lpstr">
      <vt:lpstr>Algerian</vt:lpstr>
      <vt:lpstr>Arial</vt:lpstr>
      <vt:lpstr>Calibri</vt:lpstr>
      <vt:lpstr>Calibri Light</vt:lpstr>
      <vt:lpstr>Georgia</vt:lpstr>
      <vt:lpstr>Source Sans Pro</vt:lpstr>
      <vt:lpstr>Office Theme</vt:lpstr>
      <vt:lpstr>CGT 575 Data Visualization Tools &amp; Applications</vt:lpstr>
      <vt:lpstr>Why Dashboards?</vt:lpstr>
      <vt:lpstr>COVID-19 DASHBOARD  Johns Hopkins</vt:lpstr>
      <vt:lpstr>PowerPoint Presentation</vt:lpstr>
      <vt:lpstr>PowerPoint Presentation</vt:lpstr>
      <vt:lpstr>PowerPoint Presentation</vt:lpstr>
      <vt:lpstr>For Educational Purposes Only</vt:lpstr>
      <vt:lpstr>The Scenarios</vt:lpstr>
      <vt:lpstr>The Scenarios</vt:lpstr>
      <vt:lpstr>The Scenarios</vt:lpstr>
      <vt:lpstr>What’s the Scenario?</vt:lpstr>
      <vt:lpstr>Course Metrics Dashboard</vt:lpstr>
      <vt:lpstr>Big Picture</vt:lpstr>
      <vt:lpstr>Q: What do you need to know?</vt:lpstr>
      <vt:lpstr>Specifics</vt:lpstr>
      <vt:lpstr>Q: Can you think of any other scenarios?</vt:lpstr>
      <vt:lpstr>Related Scenarios</vt:lpstr>
      <vt:lpstr>Course Metrics Dashboard</vt:lpstr>
      <vt:lpstr>Course Metrics Dashboard</vt:lpstr>
      <vt:lpstr>How People Use the Dashboard</vt:lpstr>
      <vt:lpstr>How People Use the Dashboard</vt:lpstr>
      <vt:lpstr>How People Use the Dashboard</vt:lpstr>
      <vt:lpstr>How People Use the Dashboard</vt:lpstr>
      <vt:lpstr>How People Use the Dashboard</vt:lpstr>
      <vt:lpstr>How People Use the Dashboard</vt:lpstr>
      <vt:lpstr>How People Use the Dashboard</vt:lpstr>
      <vt:lpstr>How People Use the Dashboard</vt:lpstr>
      <vt:lpstr>How People Use the Dashboard</vt:lpstr>
      <vt:lpstr>How People Use the Dashboard</vt:lpstr>
      <vt:lpstr>Course Metrics Dashboard</vt:lpstr>
      <vt:lpstr>Course Metrics Dashboard</vt:lpstr>
      <vt:lpstr>Course Metrics Dashboard</vt:lpstr>
      <vt:lpstr>Course Metrics Dashboard</vt:lpstr>
      <vt:lpstr>Course Metrics Dashboard</vt:lpstr>
      <vt:lpstr>Course Metrics Dashboard</vt:lpstr>
      <vt:lpstr>Course Metrics Dashboard</vt:lpstr>
      <vt:lpstr>Course Metrics Dashboard</vt:lpstr>
      <vt:lpstr>PowerPoint Presentation</vt:lpstr>
      <vt:lpstr>PowerPoint Presentation</vt:lpstr>
      <vt:lpstr>Why This Works</vt:lpstr>
      <vt:lpstr>The Traditional Approach and Why You Should Avoid It</vt:lpstr>
      <vt:lpstr>Problems with Figure 2.6</vt:lpstr>
      <vt:lpstr>Problems with Figure 2.7</vt:lpstr>
      <vt:lpstr>Author Commentary</vt:lpstr>
      <vt:lpstr>Author Commentary</vt:lpstr>
      <vt:lpstr>Author Commentary</vt:lpstr>
      <vt:lpstr>Author Commentary</vt:lpstr>
      <vt:lpstr>Author Commentary</vt:lpstr>
      <vt:lpstr>Author Commentary</vt:lpstr>
      <vt:lpstr>More Dashboards </vt:lpstr>
      <vt:lpstr>The Big Book of Dashboards</vt:lpstr>
      <vt:lpstr>PowerPoint Presentation</vt:lpstr>
      <vt:lpstr>PowerPoint Presentation</vt:lpstr>
      <vt:lpstr>PowerPoint Presentation</vt:lpstr>
      <vt:lpstr>PowerPoint Presentation</vt:lpstr>
      <vt:lpstr>Let’s look at another pie chart</vt:lpstr>
      <vt:lpstr>Let’s look at the same data shown in a bar chart</vt:lpstr>
      <vt:lpstr>PowerPoint Presentation</vt:lpstr>
      <vt:lpstr>What’s the problem?</vt:lpstr>
      <vt:lpstr>PowerPoint Presentation</vt:lpstr>
      <vt:lpstr>Now, that’s an easy comparison</vt:lpstr>
      <vt:lpstr>PowerPoint Presentation</vt:lpstr>
      <vt:lpstr>PowerPoint Presentation</vt:lpstr>
      <vt:lpstr>PowerPoint Presentation</vt:lpstr>
      <vt:lpstr>The Scenarios</vt:lpstr>
      <vt:lpstr>The Scenarios</vt:lpstr>
      <vt:lpstr>The Scenarios</vt:lpstr>
      <vt:lpstr>There Are No Perfect Dashboards</vt:lpstr>
      <vt:lpstr>Additional Resources</vt:lpstr>
      <vt:lpstr>Superb books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CGT 575 Data Visualization Tools &amp; Applications</dc:title>
  <dc:creator>Byrd, Vetria L</dc:creator>
  <cp:lastModifiedBy>Byrd, Vetria L</cp:lastModifiedBy>
  <cp:revision>26</cp:revision>
  <dcterms:created xsi:type="dcterms:W3CDTF">2023-02-15T21:28:37Z</dcterms:created>
  <dcterms:modified xsi:type="dcterms:W3CDTF">2023-02-16T11:06:25Z</dcterms:modified>
</cp:coreProperties>
</file>

<file path=docProps/thumbnail.jpeg>
</file>